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y="5143500" cx="9144000"/>
  <p:notesSz cx="6858000" cy="9144000"/>
  <p:embeddedFontLst>
    <p:embeddedFont>
      <p:font typeface="Open Sans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B87BB9-AA41-498F-99CC-4566CE91364A}">
  <a:tblStyle styleId="{1AB87BB9-AA41-498F-99CC-4566CE9136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0" Type="http://schemas.openxmlformats.org/officeDocument/2006/relationships/font" Target="fonts/OpenSans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OpenSans-regular.fntdata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OpenSans-italic.fntdata"/><Relationship Id="rId10" Type="http://schemas.openxmlformats.org/officeDocument/2006/relationships/slide" Target="slides/slide4.xml"/><Relationship Id="rId98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2dc3db98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2dc3db98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다음으로 RPC 프레임워크는 분산 환경에서의 통신 프로토콜로 주로 사용되는 RPC를 관리하기 위한 프레임워크입니다.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DDP의 경우, Single Process Multiple Data에 집중하고 있기 때문에, 여타 분산 환경에서 유동적으로 사용할 수 없을 수도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들어,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Distributed Pipeline Parallelism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Parameter Server Paradigm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DDP와 이러한 패러다임들을 동시에 사용하는 경우 등이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오른쪽의 그림이 Parameter Server Paradigm의 예시를 보여주고 있는데, 각각의 요소들이 특정 연산을 수행하는 개별적인 서버이며, 이 서버들이 RPC를 통해 서로 통신하며 학습을 진행하게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환경들을 지원하기 위해 일반적으로 사용되는 방식이 RPC에 기반한 분산 학습이며, 파이토치에서 이 RPC를 관리하는 주체가 RPC 프레임워크 입니다.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2dc3db98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2dc3db98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 자세하게 말하자면 RPC 프레임워크는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RPC와 비슷하게, RRef를 통해 Remote object를 관리해주며,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기존의 단일 환경에서 사용되던 Autograd Engine을 분산환경에서 사용할수 있도록 Distributed Autograd Engine으로 확장시켜 줍니다.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(보라색 점선으로 표시된 부분은 디테일한 부분이므로, 넘어가셔도 됩니다.)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내부적으로, 파이토치는 RPC 통신을 위한 Backend로 TensorPipe라는 라이브러리를 사용합니다.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TensorPipe는 파이토치 Tensor 데이터를 주고받는데 특화된 통신 구현체이며, NVLink나 TCP 등에 기반하고 있습니다.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2dc3db98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2dc3db98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c10d 라이브러리는 파이토치에서 통신을 구현하는데 사용되는 가장 Low level한 라이브러리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c10d는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All-Reduce와 같은 Collective Communication,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P2P Communication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</a:t>
            </a:r>
            <a:r>
              <a:rPr lang="ko">
                <a:solidFill>
                  <a:schemeClr val="dk1"/>
                </a:solidFill>
              </a:rPr>
              <a:t>두 가지 종류의 통신 API를 제공하고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3158ba908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3158ba908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간단하게 말하자면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Collective Communication은 여러 Process들이 동시에 참여하는 Communication을 말하며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P2P는 두 Process가 직접 통신하는 Communication을 말합니다.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Collective Communication은 이후 뒤에서 더 자세하게 설명드리겠습니다.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2d1fc7e4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2d1fc7e4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 같이 3가지 Low level Components들을 사용하여 병렬 및 분산 학습을 위한 Module을 구성하게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Module들은 학습에 사용되는 머신 또는 클러스터의 구성에 따라 3가지로 분류됩니다.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 장의 GPU를 가지고 있는 하나의 머신에서 학습이 진행되는 Vanilla PyTorch,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하나의 머신이 여러 장의 GPU를 가지고 있는 DP와 DDP,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머신으로 구성된 클러스터에서 학습이 진행되는 torchrun (혹은 torch elastic) 이 있습니다.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2d1fc7e4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2d1fc7e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각각의 Module들을 간단히 설명하자면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Vanilla PyTorch는 우리가 일반적으로 사용하는 PyTorch를 말합니다.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Vanilla PyTorch는 분산 및 병렬화를 전혀 사용하지 않기 때문에 사용이 가장 쉽지만, 한장의 GPU 사이즈 만큼의 모델만을 학습시킬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DP는 Single Process Multiple Device에서의 Data Parallelism을 지원합니다.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매우 간단하지만 복잡한 병렬화를 사용할 수 없으며, 한 개의 머신에서밖에 사용할 수 없습니다.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3158ba90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3158ba90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DDP는 DP에서 발전된 방식으로, 현재 PyTorch에서 가장 일반적으로 사용되는 병렬화 방식입니다.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Standard DDP는 DP와 동일하게 Single Process Multiple Device만을 지원합니다.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DDP를 Multi Machine으로 구성된 Cluster에서 사용하기 위해서는 torchrun 또는 torch elastic 이라는 프레임워크와 같이 사용해야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Kubernetes와 Slurm과 유사하게, torchrun은 클러스터의 머신들과 프로세스를 관리해줍니다.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통해 Single Machine에서만 사용될 수 있었던 DDP를 Multi machine cluster에서도 사용할 수 있도록 확장시켜줍니다.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3158ba90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3158ba90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DP의 경우, 구조적인 문제로 인해 동일한 환경에서 DDP보다 성능이 좋지 못하고, 이로 인해 PyTorch에서 공식적으로 사용하지 않기를 권고하고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그렇기때문에 이 PPT에서는 DP에 대해서는 더이상 설명하지 않겠습니다.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(자세히는, DP는 내부적으로 Multi-Threading에 기반하고 있는데, Python은 GIL로 인해 근본적으로 Multi-Threading의 성능이 좋지 못합니다. 또한 파이토치에서 일반적으로 사용되는 NVIDIA GPU를 위한 CUDA도 Multi-Threading에서 성능 저하와 같은 문제를 겪고 있기 때문입니다. 반면, DDP는 Multi-Processing에 기반하고 있기 때문에 이러한 문제에서 자유롭습니다. 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3158ba908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3158ba908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파이토치의 가장 High level한 개념 또는 구현체에 해당하는 Paradigm은 다음과 같이 크게 3가지로 나눌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각각의 Paradigm에 사용되는 Architecture도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Parallel Training의 경우, DP와 DDP,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3158ba908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3158ba908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Paradigm을 분류하면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왼쪽으로 치우칠 수록 구현하기는 쉽지만 성능이 떨어지고,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반대로 오른쪽으로 갈 수록 확장성과 유연성, 구현의 자유도가 높아집니다. 하지만 그에따라 구현의 난이도가 올라가게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사용하기 쉬운 DP는 가장 왼쪽에 위치하고 있으며,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다음으로 적절한 성능과 구현 복잡도를 가진 DDP가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FSDP는 DDP보다는 더 높은 성능과 확장성을 가지고 있으며,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RPC-based paradigm의 경우, 시스템 전체를 직접 구현하거나 새로운 Architecture를 개발할 때 사용하는 등, 확장성과 구현의 자유도에 제한이 없습니다.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2d1fc7e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2d1fc7e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발표는 크게 두 가지 파트로 구성되어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파이토치의 분산 학습에 대한 기초적인 개념들과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사용되는 분산 학습 전략 중, 가장 진보된 방식 중 하나인 FSDP입니다.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(분량이 길어서 시간내에 다 설명할 수 있을지는 모르겠지만, 최대한 발표해보겠습니다.)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 파트에서는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파이토치가 분산 학습을 어떻게 지원하고 있는가에 대해 간단히 살펴보고,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분산 환경에서 필수적인 Collective Communication,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현재 파이토치에서 가장 일반적으로 사용되는 분산 학습 방식인 DDP에 대해 설명하겠습니다.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 파트에서는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FSDP가 무엇인지에 대해서와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FSDP가 어떻게 작동하는 지에 대해 설명하겠습니다.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2d1fc7e4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2d1fc7e4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지금까지 파이토치의 분산 학습 패키지의 구성에 대해 간단히 살펴보았습니다.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다음으로는 c10d 라이브러리가 제공하는 Collective Communication에 대해 살펴보겠습니다.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Collective Communication은 Cluster의 여러 Process들이 유기적으로 통신을 하며 학습을 진행해야 하는 분산 환경에서 가장 중요한 부분 중 하나입니다.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31b80251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31b80251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c10d의 Collective Communication API는 크게 두 가지로 구분할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여타 분산 환경에서도 표준적으로 사용되는 Collective Communication과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구현을 위한 API나 특정 기기에서만 지원되는 Communication이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Standard Communication의 경우 다음과 같은 6개의 Communication이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Special Communication의 경우, NVIDIA GPU에서만 지원되는 Reduce-Scatter와 All-to-All이 있으며, 일반적인 분산/비동기 환경에서 사용되는 Wait/Lock의 역할을 하는 Barrier가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PPT에서는 Standard Communication 위주로 설명하겠습니다.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2d1fc7e4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2d1fc7e4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Scatter는 한 Process의 데이터를 다른 Process들에게 Scatter, 즉 퍼트리는 Communication입니다.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반대로 Gather는 다른 Process로부터 데이터를 받아오는</a:t>
            </a:r>
            <a:r>
              <a:rPr lang="ko">
                <a:solidFill>
                  <a:schemeClr val="dk1"/>
                </a:solidFill>
              </a:rPr>
              <a:t> Communication입니다.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31b80251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31b80251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Broadcast는 다른 Process에게 모두 동일한 데이터를 퍼트리는 Communication이며,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Reduce는 Gather를 진행한 후, 모은 데이터에 대해 연산을 수행하는 Communication입니다. 데이터의 평균이나 분산을 구하는 연산이 가장 대표적인 Reduce Operation입니다.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31b802511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531b80251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All-Reduce와 All-Gather는 이전의 4개의 </a:t>
            </a:r>
            <a:r>
              <a:rPr lang="ko"/>
              <a:t>Communication</a:t>
            </a:r>
            <a:r>
              <a:rPr lang="ko"/>
              <a:t>과는 달리 더욱 복잡하며, 가장 핵심적인 Collective Communication입니다.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All-Reduce는 Reduce를 모든 Process에 대해 수행하는 Communication이며,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All-Gather는 연산을 수행하지 않는, 단순히 데이터를 복사하기만 하는 All-Reduce입니다.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31b80251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31b80251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All-Reduce와 All-Gather를 구현하는 방식은 크게 두가지가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각각의 Process들이 개별적으로 Reduce를 수행하는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다른 방식은 하나의 Master Process에 데이터를 먼저 모은 뒤, Master Process가 그 결과를 다른 Process에 전파하는 방식입니다.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31b80251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31b80251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 방식 모두 문제점을 가지고 있는데,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 번째 방식의 경우, 각각의 Process가 개별적으로 Reduce를 수행하기 때문에 N^2만큼의 Communication이 발생하게 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 번째 방식은 Master Process에 큰 부담이 가해진다는 문제점이 있습니다.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31b802511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31b802511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이와 같이, All-Reduce와 All-Gather는 매우 비싼 연산이며,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그렇기때문에 효율적인 분산 학습을 구현하기 위해서는 이러한 비싼 연산들을 잘 분해하고 비동기적으로 수행하는 것이 필수적입니다.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2d1fc7e4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2d1fc7e4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여기서부터는 현재 PyTorch에서 가장 일반적으로 사용되는 분산 학습 방식인 DDP에 대해 설명하겠습니다.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DDP는 Data Parallelism과 Model Parallelism을 모두 지원합니다.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DDP는 이전에 설명하였듯이 Single machine Multi Device / Multi machine Multi Device를 모두 지원합니다.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또한, DDP는 Heterogeneous Cluster에 대해서도 동작합니다.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2d1fc7e4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2d1fc7e4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DDP의 작동 방식은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Data Parallelism을 위해 Data를 Batch로 쪼갠 후, 각각의 Process에 전달합니다.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각각의 Process는 모두 동일한 Model Replica를 가지고 있으며, 자신의 Data Batch에 대해 Forward, Backward를 수행합니다.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Backward를 수행하여 얻게되는 Gradient 또는 Optimizer States를 모든 Process들과 All-Reduce 연산을 통해 동기화시킵니다.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모든 Process는 </a:t>
            </a:r>
            <a:r>
              <a:rPr lang="ko"/>
              <a:t>동기화된 Gradient를 사용하여 자신이 가지고 있는 모델 Replica를 개별적으로 업데이트 하는 단계를 거쳐 한번에 Epoch가 수행이 됩니다.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dc3db98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dc3db98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GPT 시리즈나 Imagenet 모델들과 같이, </a:t>
            </a:r>
            <a:r>
              <a:rPr lang="ko"/>
              <a:t>최근 딥러닝의 트렌드가 모델의 크기를 점차 키워가는 쪽으로 흘러가고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대규모 모델들은 GPU 한장에서 학습시키는 것은 거의 불가능하며, 대규모 클러스터에서 학습을 시켜야합니다.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그렇기 때문에 대규모 분산 환경에서의 학습이 점점 더 중요해져가고 있습니다.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2d1fc7e4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2d1fc7e4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내부적으로는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DDP가 Autograd 엔진에 동기화가 필요한 모델 파라미터들을 등록합니다.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엔진 Hook들은 모델들이 해당 파라미터에 대해 Backward를 수행할 때 트리거가 되며,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 DDP가 Process들간의 동기화를 수행합니다.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동기화된 파라미터에 대한 Gradient를 통해 각각의 Process는 자신의 모델 Replica를 업데이트합니다.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31b802511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531b802511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PyTorch에서 DDP가 분산 학습을 위해 가장 일반적으로 사용되지만, DDP에는 몇가지 결점이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중 가장 문제가 되는 부분은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처리 속도 쏠림 문제와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비효율적인 통신 문제가 있습니다.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31b802511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31b802511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처리 속도 쏠림 문제에 대해 설명하도록 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DDP에는 3개의 동기화 포인트가 존재합니다.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Process들에게 Model Replica와 Data Batch를 전달하는 Constructor,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Forward Pass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Backward Pass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31b802511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531b802511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그림에서 보이는 세 부분이 Process들간의 동기화가 발생하는 부분입니다.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52d1fc7e4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52d1fc7e4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이론적으로는, 모든 Process가 모두 정확히 같은 횟수의 동기화를 정확히 같은 시간에 수행하는 것이 이상적입니다.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그러나, 현실에서는 여러 이유로 인해 Desynchornization, 동기화의 엇갈림이 발생할 수 있습니다.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31b802511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531b802511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들어, Heterogeneous Cluster에서는 한 Process가 다른 Process보다 더 좋은 성능의 GPU를 가질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그럴 경우, 좋은 성능의 GPU를 가진 Process가 다른 Process보다 먼저 연산을 마치게 되고, 해당 Process는 대기를 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문제는 이 대기가 길어질 경우, 해당 Process가 Timeout이 되어 종료되어 버릴 수 있다는 것입니다.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31b802511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531b802511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처리 속도 쏠림 문제는 GPU의 구성 뿐만이 아니라,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네트워크 딜레이,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 선점 문제,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워크로드 스파이크 와 같은 문제들로 인해서도 발생할 수 있습니다.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2d1fc7e4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2d1fc7e4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문제는 DDP는 유연한 분산 및 동기화 처리 정책 등을 지원하지 않기 때문에, 이러한 Timeout으로 인한 Process의 종료등으로 부터 스스로 회복할 수 없다는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Multi machine cluster에서 DDP를 단독으로 사용하지 못하는 이유가 설명되는데,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반면 torch elastic의 경우, monitor worker와 Worker Membership 등의 메커니즘을 사용하여 유연하고 Fault-tolerance한 클러스터 관리를 할 수 있습니다. 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31b802511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531b80251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그렇기 때문에, Standard DDP를 사용할 경우, 이러한 동기화 문제를 해결하는 것은 전적으로 개발자의 책임이며, 대규모 Cluster에서 DDP를 사용하기 힘든 주 원인이 됩니다.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52d1fc7e4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52d1fc7e4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DDP의 두번째 문제점으로는 비효율적인 Communication이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DDP는 그라디언트 동기화를 위해 All-Reduce를 사용하는데, 앞에서 언급하였듯이 이 All-Reduce는 아주 비싼 연산입니다.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그렇기 때문에 동기화로 인해 많은 성능 손실이 발생하게 되고, 이는 DDP의 전체 성능을 크게 떨어뜨리게 됩니다.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2dc3db98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2dc3db98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그전에 먼저 파이토치 분산 환경에서 사용되는 개념 및 용어에 대해 짚고 넘어가겠습니다.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하드웨어 구성에 사용되는 개념들은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(왼쪽) 하나의 서버/노드/머신안에 한개 혹은 여러개의 Deivce/GPU가 설치되어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(오른쪽) 그리고 이 머신들이 여러개가 모여 클러스터를 구성합니다.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머신들은 </a:t>
            </a:r>
            <a:r>
              <a:rPr lang="ko"/>
              <a:t>클러스터 내부에서 TCP나 Infini-band와 같은 여러 네트워킹 방식을 사용하여 서로 통신을 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(#DDP에서) 클러스터를 구성하는 머신들이 모두 같은 구성을 가지고 있다면 Homogeneous Cluster, 다른 구성일 경우 Heterogeneous Cluster라고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오른쪽의 경우, 각각의 머신이 다른 개수의 GPU를 가지고 있기 때문에 Heterogeneous Cluster입니다.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531b802511_2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531b802511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DDP의 또 다른 문제점은 Model Parallelism에 있는데,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그전에 먼저 Model Parallelism에 대해 간단히 설명하고 넘어가겠습니다.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Parallelism은 크게 두 가지 종류로 나눌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31b802511_2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531b802511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Intra-layer model parallelism은 간단히 말해 모델을 “수직으로” 자르는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옆의 예제에서 B가 병렬화하고자 하는 레이어를 나타냅니다.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B의 크기가 너무 커서 하나의 GPU에 담을 수 없을 때, 이 레이어를 반으로 쪼개, 두 개의 GPU에서 각각 처리하게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이는 행렬 연산의 특성에 기반하는데, 한 행렬에 대한 곱셈은 그 행렬을 열을 기반으로 쪼개고, 각각의 곱셈 결과를 붙인 것과 동일한 결과라는 것에 기반합니다.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Tensor Parallelism 또는 </a:t>
            </a:r>
            <a:r>
              <a:rPr lang="ko">
                <a:solidFill>
                  <a:schemeClr val="dk1"/>
                </a:solidFill>
              </a:rPr>
              <a:t>Intra-layer model parallelism은 각각의 부분이 의존성이 없고, 그렇기때문에 동시에 병렬적으로 처리될 수 있다는 장점이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그러나 이러한 Tensor Parallelism은 전체 행렬에 대한 의존성이 있는 레이어에 대해서는 적용할 수 없다는, 즉 Model-specific하다는 문제점이 있습니다.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31b802511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531b802511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반대로 Inter-layer model parallelism은 모델을 “수평으로” 자르는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모델을 레이어 혹은 블록 단위로 쪼개고, 각각의 부분을 개별적인 GPU에서 처리하는 방식입니다.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</a:t>
            </a:r>
            <a:r>
              <a:rPr lang="ko">
                <a:solidFill>
                  <a:schemeClr val="dk1"/>
                </a:solidFill>
              </a:rPr>
              <a:t>Inter-layer model parallelism은 구현이 간단하다는 장점이 있지만, 한가지 큰 문제점이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쪼갠 레이어 혹은 블록이 반드시 순차적으로 수행되어야 되기 때문에, 즉 의존성이 있기 때문에, 병렬화를 통한 모델 학습 속도의 향상을 얻을 수 없습니다.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오히려, 각각의 Process들의 통신으로 인해 발생하는 오버헤드로 인해 같은 모델의 경우, 단일 GPU에서의 학습보다 성능이 더 떨어지게 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(#FSDP) 즉, 일반적인 Inter-layer parallelism에서는 한 레이어에서 얻은 결과를 다른 레이어를 가지고 있는 Device로 전달하여 해당 Device가 연산을 이어받아 수행하게 되는데,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FSDP는 결과물이 항상 시작한 Device에 머무르고 있다는 것을 말합니다.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31b802511_2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31b802511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</a:t>
            </a:r>
            <a:r>
              <a:rPr lang="ko"/>
              <a:t>더 자세히 설명하자면, 그림과 같이 하나의 모델을 4개의 Device에 쪼갠 경우를 가정해 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부분과 같이, 레이어들은 항상 “순차적으로” 수행되어야 하기 때문에 한 Layer에 대해 연산을 수행하고 나면 해당 Layer의 Device는 아무런 연산을 하지 않는, Idle 상태에서 대기하게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한번의 모델 연산 중, 모든 Device의 Idle으로 인해 낭비된 시간의 총합을 Bubble이라고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예제의 경우, 실제 모델 연산에 비해 Bubble이 매우 큰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Bubble로 인한 성능 손실을 막기 위해 제안된 방식이 Pipeline Parallelism입니다.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아이디어는 일반적으로 사용되는 Mini Batch 대신 Mini Batch를 더 </a:t>
            </a:r>
            <a:r>
              <a:rPr lang="ko"/>
              <a:t>잘게</a:t>
            </a:r>
            <a:r>
              <a:rPr lang="ko"/>
              <a:t> 쪼갠 Micro Batch를 사용하는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예제는 단순히 1개의 Mini Batch를 사용하였지만,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아래의 경우, Mini Batch를 4개의 Micro Batch로 쪼갰습니다.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쪼갠 Micro Batch를 순차적으로 모델에 넣어 Bubble을 최소한으로 줄이고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0번 레이어가 0번 Micro Batch를 수행하고 나면, 기존의 방식은 바로 Idle 상태에 빠지게 되는데, </a:t>
            </a:r>
            <a:r>
              <a:rPr lang="ko">
                <a:solidFill>
                  <a:schemeClr val="dk1"/>
                </a:solidFill>
              </a:rPr>
              <a:t>Pipeline Parallelism은 1번 Micro Batch를 수행함으로써 0번 Device의 버블을 줄였습니다.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식으로 Bubble을 다음 Micro Batch 연산으로 가리는, 즉 Overlapping하는 방식이 바로 Pipeline Parallelism이며, 이는 Inter-layer Model Parallelism에서 성능 손실을 막기 위해 필수적입니다.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31b802511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31b802511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DDP가 Model Parallelism을 지원하기는 하지만, Native하게 지원하지는 않습니다.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구체적으로, DDP는 Model Parallelism 방식으로 Inter-layer Model Parallelism을 채용하였습니다.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즉, 한 Process가 여러개의 Device를 가지게 되고, 각각의 Device가 모델의 layer / Block을 적재하는 방식입니다.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31b802511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531b802511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이러한 Process들이 개별적으로 Data Parallelism을 수행하는 것이 DDP에서 Model Parallelism을 구현한 방식입니다.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이렇게 </a:t>
            </a:r>
            <a:r>
              <a:rPr lang="ko">
                <a:solidFill>
                  <a:schemeClr val="dk1"/>
                </a:solidFill>
              </a:rPr>
              <a:t>DDP에서는 </a:t>
            </a:r>
            <a:r>
              <a:rPr lang="ko"/>
              <a:t>Data Parallelism과 Model Parallelism이 서로 분리되어있기 때문에 최적화가 되어 있지 않습니다.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예를 들어, 한 Process 내부의 Device들은 동기화되어 작동해야 하기 때문에, 한 Device의 Communication을 다른 Device의 연산으로 Overlapping 할 수 없습니다.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531b802511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531b802511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 다른 문제로는 PyTorch에서 Pipeline Parallelism을 구현한 Pipe 패키지가 현재 Inter-layer model parallelism을 정식으로 지원하지 않습니다.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이로 인해, Pipeline Parallelism의 성능상의 이득을 온전히 누릴 수 없으며, Checkpointing 같은 여러 필수적인 기능들도 사용할 수 없습니다. 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531b802511_2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531b802511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Meta가 실험적으로 Checkpointing과 다른 기능들을 지원하는 DDP Pipeline Parallelism을 구현하기는 하였지만, 단순히 실험용 구현이며, 실환경에서의 적용 사례가 현재까지는 없습니다.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531b80251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531b80251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DDP의 대규모 Cluster에서의 학습 지원 미비와 비효율적인 Model Parallelism 문제들을 해결하기 위해 새롭게 제안된 분산 학습 방식이 FSDP, Fully Sharded Data Parallelism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FSDP는 DDP와 동일하게 Data Parallelism, Model Parallelism 모두 지원하며, DDP 이상의 초거대 클러스터에서도 동작할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535b31f12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535b31f12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그래프는 FSDP의 성능 향상을 다른 기법들과 비교한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하늘색의 Standard DDP의 경우, Model Parallelism을 사용하지 않기 때문에 GPU의 개수가 증가해도 학습시킬 수 있는 모델의 크기가 전혀 증가하지 않는 것을 확인할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다른 Model parallelism 방식인 Optimizer Sharding은 Model Parallelism을 적용할 수 있지만, GPU의 확장 대비 </a:t>
            </a:r>
            <a:r>
              <a:rPr lang="ko">
                <a:solidFill>
                  <a:schemeClr val="dk1"/>
                </a:solidFill>
              </a:rPr>
              <a:t>학습시킬 수 있는 모델의 크기가 매우 느리게 증가하는 것을 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반대로, FSDP의 경우, 모델의 크기가 GPU의 수가 증가함에 따라 선형적으로 증가하는, 대규모 클러스터에서도 그 성능을 온전히 사용할 수 있음을 보여주고 있습니다.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3158ba908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3158ba908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다음으로는 논리적인 개념입니다.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파이토치에서의 가장 </a:t>
            </a:r>
            <a:r>
              <a:rPr lang="ko">
                <a:solidFill>
                  <a:schemeClr val="dk1"/>
                </a:solidFill>
              </a:rPr>
              <a:t>기본적인 실행 단위는 Process입니다.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각각의 Process는 한개 또는 여러개의 Device를 가질 수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모든 Process들로 구성된 클러스터는 World라고 불립니다.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예시에서는 Process가 3개가 있기 때문에 World size가 3이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몇몇 Process가 모여 World의 Subset인 Group을 구성할 수도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Process는 두가지 종류의 ID를 부여받습니다.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하나는 World 전체에서 글로벌하게 사용되는 Global Rank, 다른 하나는 Group안에서 사용되는 Local Rank 입니다.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31b802511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531b802511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FSDP의 핵심 기법은 Full Parameter Sharding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Full Parameter Sharding에 대해 설명하기 전, 두 가지 개념에 대해 짚고 넘어가야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머신러닝 혹은 파이토치에서 Gradient는 하나의 레이어에 대해 Forward 또는 Backward를 수행함으로써 얻어지는 결과물을 뜻합니다.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들어,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31b802511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31b802511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Optimizer States는 모델 전체에 Backward를 수행하였을 때 얻는 결과입니다.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즉, Optimizer States는 모든 Backward Gradient를 모든 것과 동일합니다.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Optimizer State를 통해 모델의 파라미터들을 업데이트 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31b80251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31b80251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클러스터의 여러 머신들에게 복제하여 전달하는 대상, 즉 Target of Replication은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DDP의 경우,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반대로 FSDP의 경우,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Full model weights가 아닌 “Partial” model weights,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Partial Gradients를 추가적으로 복제하게 됩니다.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14345c36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14345c36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FSDP의 Full Parameter Sharding의 핵심은 Parameter와 Gradient들을 중복없이 Process들에게 샤딩하는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Model Weight와 Optimizer State를 통째로 샤딩하는 것 대신,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Gradient와 Parameter들을, 다시말해 Full Gradient와 Full Parameter들을 </a:t>
            </a:r>
            <a:r>
              <a:rPr lang="ko">
                <a:solidFill>
                  <a:schemeClr val="dk1"/>
                </a:solidFill>
              </a:rPr>
              <a:t>중복되는 부분 없이 샤딩하는 것이고, 이로 인해 Full Parameter Sharding이라는 명칭이 되었습니다.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반대로 DDP는 모델과 Optimizer State을 통째로, 즉 Full Parameter Sharding이 아닌 Full Parameter Replication을 수행합니다.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이렇게 FSDP는 모델 전체를 Partial Weight와 Gradient으로 쪼갠 후 샤딩하기 때문에 네이티브한 Inter-layer Parallelism이라고 할 수 있습니다.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535b31f1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535b31f1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또한, Full Parameter Sharding을 적용했음에도 불구하고 FSDP는 각각의 Micro batch가 반드시 해당 Batch를 저장하고 있는 GPU에서 실행되는 것을 보장하고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그렇게 하기 위해 FSDP는 매 Forward/Backward step마다 샤딩 된 파라미터를 Process들이 공유하는 방식을 사용합니다.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이는 파라미터를 공유하는 것이 Micro batch를 직접 공유하는 것보다 용량이 작기 때문에 Communication 부담이 적기 때문입니다.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531b802511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531b802511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샤딩 된 파라미터도 Micro batch보다 작을 뿐이지, Optimizer States보다 훨씬 크기가 크기 때문에 </a:t>
            </a:r>
            <a:r>
              <a:rPr lang="ko">
                <a:solidFill>
                  <a:schemeClr val="dk1"/>
                </a:solidFill>
              </a:rPr>
              <a:t>DDP보다 </a:t>
            </a:r>
            <a:r>
              <a:rPr lang="ko"/>
              <a:t>Communication 부담이 심합니다.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FSDP는 이 증가된 Communication 오버헤드를 이전에 언급하였듯이, 각 Communication과 연산과정을 쪼갠 후, 적절히 재배치해 Communication Overhead를 </a:t>
            </a:r>
            <a:r>
              <a:rPr lang="ko">
                <a:solidFill>
                  <a:schemeClr val="dk1"/>
                </a:solidFill>
              </a:rPr>
              <a:t>Overlapping하여 </a:t>
            </a:r>
            <a:r>
              <a:rPr lang="ko"/>
              <a:t>가리는 방식으로 최적화를 하였습니다. 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531b802511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531b802511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DDP의 문제점 중 하나는 Update Synchronization에 비싼 All-Reduce를 사용한다는 것이었습니다.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FSDP는 이 Al</a:t>
            </a:r>
            <a:r>
              <a:rPr lang="ko"/>
              <a:t>l</a:t>
            </a:r>
            <a:r>
              <a:rPr lang="ko"/>
              <a:t>-Reduce 연산을 두 개의 개별적인 연산인 Reduce-Scatter와 A</a:t>
            </a:r>
            <a:r>
              <a:rPr lang="ko"/>
              <a:t>ll-gather로 분해하였습니다.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531b802511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531b802511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자세히 설명하자면, Standard DDP에서는 각각의 Batch에 대한 Optimizer State들이 All-Reduce 연산을 통해 동기화되었습니다.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FSDP는 먼저 이 Optimizer State를 Gradient들로 분해하였습니다. 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531b802511_2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531b802511_2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FSDP의 구성에 대해 더 자세히 설명하자면 우선 FSDP는 Data Parallelism과 Model Parallelism을 동시에 적용합니다.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가로축의 경우, Data Parallelism을 나타내며,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세로축은 Model Parallelism을 나타냅니다.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A0 블록은 0번째 모델 Block에 A번째 Batch에 대한 연산을 수행한 결과를 나타냅니다.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FSDP의 최종 결과물은 오른쪽과 같이 모든 Block과 Batch에 대한 결과를 모든 Process에 동기화된 것입니다.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2c79dc058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2c79dc058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Reduce-Scatter 단계에서는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그라디언트들이 블록 단위로 reduced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들어, 0번 블록에 대한 모든 연산 결과들이 한 Process, 첫번째 Process로 모이게 됩니다.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31b802511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31b802511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머신 러닝에서 사용되는 병렬화의 종류에 대해 간단히 짚고 넘어가겠습니다.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크게 두 가지 종류가 있는데, Data Parallelism과 Model Parallelism이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Parallelism의 경우, 데이터셋에 적용하는 병렬화입니다.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하나의 데이터셋을 배치로 쪼갭니다.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모델의 경우, 단순히 전체 모델을 복제 한 후, 각각 Device에 로드되고, 개별적인 배치에 대해 학습을 진행하게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학습이 끝난 후, 각기 다른 배치에 대해 학습된 모델들을 모아 최종적으로 전체 데이터셋을 학습한 모델을 만듭니다. 이를 Model Replica Synchronization이라고 하며, 각 모델의 Weight들의 평균을 취하는 등의 전략이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Parallelism은 모델의 크기는 작지만 데이터셋의 크기가 큰 경우에 사용하는 병렬화입니다.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Parallelism은 모델에 적용하는 병렬화입니다.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모델이 너무 커서 한 GPU의 VRAM에 전부 로드할 수 없을때 사용하는 병렬화이며, 이 경우, 모델을 쪼개 각각의 Device에 로드합니다.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쪼갠 부분들을 같은 데이터셋을 사용하여 학습시킵니다.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보다시피 두 병렬화는 상호 배타적이지 않고, 동시에 사용될 수 있으며, 이러한 Hybrid Apporach들도 최근에 제안되고 있습니다.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4345c362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14345c362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All-Gather 단계에서는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Reduce-Scatter 단계에서 한 Process로 모인 각 블록들이 다른 Process들에게 전파됩니다. 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14345c362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14345c362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이렇게, All-Reduce를 Reduce-Scatter와 All-Gather로 분해하고 나면, 이러한 연산들을 재배치하고 비동기적으로 실행할 수 있게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이것이 FSDP의 Communication Overhead에 대한 핵심적인 최적화 기법입니다. 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531b802511_2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531b802511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전체적인 FSDP의 구조는 다음과 같습니다. 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14345c362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14345c362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각각의 블록이 개별적인 FSDP Instance 또는 Process를 나타내고,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그림에서는 FSDP의 Process가 2개인 상황을 가정하고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535b31f12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535b31f12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FSDP는 총 4개의 단계로 구성되어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14345c362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14345c362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Construction 단계에서는 각각의 Process가 모델의 Partial Weight, 즉 1개의 Block을 할당받게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데이터셋도 분할되어 각각의 Process에게 할당됩니다. 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14345c362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14345c362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Forward Pass 단계에서는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각각의 Process가 모든 레이어에 대해 다음과 같은 3가지 단계를 거칩니다.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여기서 각각의 Block들이 모두 동일하게 N개의 Layer로 구성되었다고 가정합니다.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531b802511_2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531b802511_2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0번 레이어에 대해 Forward Pass를 거친다고 할 때,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1번 Process는 0번 레이어를 가지고 있지 않기 때문에, 0번 레이어에 대해 All-Gather 연산을 요청합니다.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0번 레이어를 가지고 있는 0번 Process는 자신의 0번 레이어 Weight를 All-Gather를 통해 다른 Process에게 전파합니다. 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531b802511_2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531b802511_2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다음으로, 모든 Process들은 전달받은 0번 레이어에 각각 자신이 가지고 있는 Data Batch에 대한 Forward 연산을 수행합니다.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535b31f1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535b31f1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마지막으로, </a:t>
            </a:r>
            <a:r>
              <a:rPr lang="ko">
                <a:solidFill>
                  <a:schemeClr val="dk1"/>
                </a:solidFill>
              </a:rPr>
              <a:t>최대한 메모리를 효율적으로 사용하기 위해,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0번 레이어를 직접 가지고 있는 0번 Process를 제외한 모든 Process들이 Forward Pass가 끝난 후, 전달받은 0번 레이어를 버리고, 결과로 얻은 Gradient만 저장합니다.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2dc3db98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2dc3db9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파이토치에서는 분산 및 병렬 학습을 위해 torch.distributed라는 패키지를 지원하고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패키지는 크게 3가지 파트로 구성되어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Low Level한 Components,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Components에 기반하여 구현된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가장 High level한 Paradigm이 있습니다.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143a5c01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143a5c01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Forward Pass를 Pseudocode로 표현하면 다음과 같습니다. 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14345c362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14345c362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Forward Pass 단계를 거치고 나면 각각의 Process들은 온전한 모델에 자신이 가지고 있는 Data Batch에 대해 연산한 결과를 가지고 있는 것과 동일하게 됩니다. 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14345c362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14345c362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Backward Pass 단계도 Forward Pass 단계와 동일하지만,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Gradient 동기화 단계가 추가되었습니다. 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535b31f1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535b31f1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Forward Pass와 동일하게 Backward Pass를 수행한 후,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레이어의 Local Gradient, 즉 해당 Process의 Data Batch에 대한 Gradient들은 Reduce-Scatter 연산을 통해 모든 Processes과 동기화 됩니다. 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143a5c017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143a5c017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Back</a:t>
            </a:r>
            <a:r>
              <a:rPr lang="ko">
                <a:solidFill>
                  <a:schemeClr val="dk1"/>
                </a:solidFill>
              </a:rPr>
              <a:t>ward Pass를 Pseudocode로 표현하면 다음과 같습니다.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143a5c017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143a5c01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Weight Update 단계에서는 각각의 Process들이 자신이 현재 가지고 있는 Local Weight를 </a:t>
            </a:r>
            <a:r>
              <a:rPr lang="ko">
                <a:solidFill>
                  <a:schemeClr val="dk1"/>
                </a:solidFill>
              </a:rPr>
              <a:t>다른 Process들로부터 전파받은 Gradient들을 사용하여 업데이트 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이로써 한 번의 Epoch가 끝나게 되고, FSDP는 Full Model에 Full Dataset을 학습한 것과 동일한 결과를 얻게 됩니다.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14345c362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14345c362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FSDP의 구조를 DDP와 비교하면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Standard DDP는 모든 Layer들이 하나로 묶여 있기 때문에 FSDP의 Overlapping을 통한 최적화를 적용할 수 없는 것을 볼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535b31f1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535b31f1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하지만, FSDP가 DDP와 비교하였을 때, 더 많은 Communication을 수행하는 것은 맞습니다.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즉, Full Parameter Sharding을 위한 각각의 Layer들에 대한 All-Gather 만큼의 추가적인 Communication이 필요로 합니다. 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535b31f12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535b31f1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그러나, 보다시피 FSDP는 이러한 추가적인 Communication을 Computation으로 Overlapping하는 방식으로 최적화 하였고, 결과적으로 더 좋은 성능과 확장성을 얻을 수 있었습니다.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example,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when computing forward, all-gather next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when gradient synchronization, compute backward for next layer.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14345c362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14345c362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FSDP의 모든 기능들을 포함한 Full Architecture는 다음과 같습니다.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3158ba908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3158ba908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Component는 다음과 같이 3가지 요소로 구성되어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분산 및 병렬 학습을 위한 DDP,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클러스터의 RPC 통신 및 서버/클라이언트 관리를 위한 분산 RPC 프레임워크,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통신을 위한 c10d 라이브러리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 구성되어 있습니다.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535b31f12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535b31f12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기존의 설명에서는 한 개의 Process, 또는 Instance가 모두 균일하게 N개의 레이어를 가지고 있다고 설명하였는데,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FSDP는 이러한 1:N Mapping 뿐만 아니라 N:M Mapping 또한 지원합니다.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143a5c017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143a5c017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N:M Mapping의 경우,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여분의 레이어가 중복되어 샤딩되기 때문에 그만큼의 메모리 손실이 발생하긴 하지만,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Process들이 Communication에 동시에 참여할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들어, 기존의 1:N Mapping에서는 해당 레이어를 가지고 있는 Process가 혼자서 All-Gather 연산을 수행해야 하기 때문에 부담이 가해질 수 있지만,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N:M Mapping의 경우, 같은 레이어를 가지고 있는 Process들이 All-Gather 연산을 나누어서 수행할 수 있습니다.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143a5c017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143a5c017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FSDP의 또 다른 기능 중 하나는 CPU Offloading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CPU offloading은 샤딩된 파라미터조차도 너무 커서 GPU VRAM에 모두 적재할 수 없을 때 사용합니다. 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531b802511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531b802511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CPU Offloading은 CPU Memory가 샤딩된 파라미터들을 임시적으로 저장한 후, GPU에게 순차적으로 전달해주는, 버퍼 역할을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통해, 약간의 성능 손실을 대가로 더욱 큰 모델을 학습시킬 수 있습니다. 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535b31f12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535b31f12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단순한 버퍼 역할 뿐만이 아니라, CPU에 연산의 일부를 일임할 수도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1bit Adam이나 CPUAdam과 같은 CPU에서 동작하는 Optimizer를 사용하여, GPU로부터 Gradient를 전달받아 CPU가 대신 Optimizer update를 진행하는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2ac4d2422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2ac4d242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DDP와 FSDP, 그리고 Pipeline Parallelism (PDP)와의 성능을 비교한 결과입니다.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시계 반대방향으로 파라미터의 개수가 각각 1.25억, 7.6억, 27억개를 가진 GPTSmall, GPTLarge, GPTVeryLage에서의 실험 결과이며,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검정색이 DDP, 노란색이 PDP, 빨간색이 FSDP이며,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Optimal이라 표기된 대쉬 라인은 이론적인 상한선을 나타냅니다.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가로축은 GPU의 개수이며,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세로축은 Throughput, 초당 처리할 수 있는 토큰 또는 Input의 개수를 나타내며, 처리 속도를 나타내는 지표입니다.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보다시피 작은 모델에서는 GPU의 개수가 적을 수록 DDP가 효율적이고, GPU의 개수가 많아질수록 PDP의 효율이 증가합니다.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반면 FSDP의 성능이 다른 둘과 비교하였을 때, 그렇게 좋지 못한것을 알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이는 작은 모델을 학습시킬 때에는 FSDP의 Full Parameter Sharding으로 인한 Overhead가 오히려 성능을 저하시키기 때문입니다. 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2ac4d2422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2ac4d2422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그러나 위의 그래프에서 보이듯, 현재 DDP는 28억개 이상의 모델은 더이상 학습시키지 못합니다.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아래의 그래프에서 보이듯, DDP는 다른 방식들, 특히 FSDP와 비교하였을 때, Memory Footprint, 즉 사용하는 메모리의 총량이 훨씬 높은 것을 볼 수 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이는 FSDP가 메모리를 더 효율적으로 사용한다는 것을 보여줍니다. 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2ac4d2422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2ac4d242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340억개 이상의 초거대 모델의 경우, Pipeline Parallelism조차도 더이상 사용을 할 수 없으며, 오직 FSDP만이 학습이 가능하다는 것을 보여줍니다. 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2ac4d2422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2ac4d2422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종합하자면,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DDP는 중-소규모 모델에 큰 Batch size를 적용한 Data Parallelism에 가장 효과적이고,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중소규모 모델의 일반적인 학습은 Pipeline Parallelism,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그 이상의 규모를 가진 초거대 모델의 경우, 현재로선 FSDP가 유일한 방법입니다. 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52dc3db9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52dc3db9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2dc3db98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2dc3db98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DDP는 주로 Single Process Multiple data, 즉 Data Parallelism을 위한 프레임워크입니다.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구체적으로는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Parallelism에서 설명했던 모델의 레플리카들의 상태들을 동기화하기 위한 Gradient Communication,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이러한 Gradient Communication을 비동기적으로 실행하기 위한 여러 요소들을 포함하고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2ac4d2422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2ac4d2422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7F00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403450"/>
            <a:ext cx="8585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>
                <a:solidFill>
                  <a:srgbClr val="7F00FF"/>
                </a:solidFill>
              </a:defRPr>
            </a:lvl1pPr>
            <a:lvl2pPr lvl="1">
              <a:buNone/>
              <a:defRPr b="1">
                <a:solidFill>
                  <a:srgbClr val="7F00FF"/>
                </a:solidFill>
              </a:defRPr>
            </a:lvl2pPr>
            <a:lvl3pPr lvl="2">
              <a:buNone/>
              <a:defRPr b="1">
                <a:solidFill>
                  <a:srgbClr val="7F00FF"/>
                </a:solidFill>
              </a:defRPr>
            </a:lvl3pPr>
            <a:lvl4pPr lvl="3">
              <a:buNone/>
              <a:defRPr b="1">
                <a:solidFill>
                  <a:srgbClr val="7F00FF"/>
                </a:solidFill>
              </a:defRPr>
            </a:lvl4pPr>
            <a:lvl5pPr lvl="4">
              <a:buNone/>
              <a:defRPr b="1">
                <a:solidFill>
                  <a:srgbClr val="7F00FF"/>
                </a:solidFill>
              </a:defRPr>
            </a:lvl5pPr>
            <a:lvl6pPr lvl="5">
              <a:buNone/>
              <a:defRPr b="1">
                <a:solidFill>
                  <a:srgbClr val="7F00FF"/>
                </a:solidFill>
              </a:defRPr>
            </a:lvl6pPr>
            <a:lvl7pPr lvl="6">
              <a:buNone/>
              <a:defRPr b="1">
                <a:solidFill>
                  <a:srgbClr val="7F00FF"/>
                </a:solidFill>
              </a:defRPr>
            </a:lvl7pPr>
            <a:lvl8pPr lvl="7">
              <a:buNone/>
              <a:defRPr b="1">
                <a:solidFill>
                  <a:srgbClr val="7F00FF"/>
                </a:solidFill>
              </a:defRPr>
            </a:lvl8pPr>
            <a:lvl9pPr lvl="8">
              <a:buNone/>
              <a:defRPr b="1">
                <a:solidFill>
                  <a:srgbClr val="7F00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ytorch.org/docs/stable/distributed.html#torch.distributed.all_reduce" TargetMode="External"/><Relationship Id="rId4" Type="http://schemas.openxmlformats.org/officeDocument/2006/relationships/hyperlink" Target="https://pytorch.org/docs/stable/distributed.html#torch.distributed.all_gather" TargetMode="External"/><Relationship Id="rId5" Type="http://schemas.openxmlformats.org/officeDocument/2006/relationships/hyperlink" Target="https://pytorch.org/docs/stable/distributed.html#torch.distributed.send" TargetMode="External"/><Relationship Id="rId6" Type="http://schemas.openxmlformats.org/officeDocument/2006/relationships/hyperlink" Target="https://pytorch.org/docs/stable/distributed.html#torch.distributed.isen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4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slide" Target="/ppt/slides/slide42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pytorch.org/tutorials/beginner/dist_overview.html" TargetMode="External"/><Relationship Id="rId4" Type="http://schemas.openxmlformats.org/officeDocument/2006/relationships/hyperlink" Target="https://pytorch.org/tutorials/intermediate/ddp_tutorial.html" TargetMode="External"/><Relationship Id="rId10" Type="http://schemas.openxmlformats.org/officeDocument/2006/relationships/hyperlink" Target="https://pytorch.org/docs/stable/elastic/agent.html" TargetMode="External"/><Relationship Id="rId9" Type="http://schemas.openxmlformats.org/officeDocument/2006/relationships/hyperlink" Target="https://pytorch.org/tutorials/advanced/ddp_pipeline.html" TargetMode="External"/><Relationship Id="rId5" Type="http://schemas.openxmlformats.org/officeDocument/2006/relationships/hyperlink" Target="https://pytorch.org/tutorials/intermediate/dist_tuto.html" TargetMode="External"/><Relationship Id="rId6" Type="http://schemas.openxmlformats.org/officeDocument/2006/relationships/hyperlink" Target="https://pytorch.org/docs/stable/rpc.html" TargetMode="External"/><Relationship Id="rId7" Type="http://schemas.openxmlformats.org/officeDocument/2006/relationships/hyperlink" Target="https://github.com/pytorch/examples/blob/main/distributed/ddp/README.md" TargetMode="External"/><Relationship Id="rId8" Type="http://schemas.openxmlformats.org/officeDocument/2006/relationships/hyperlink" Target="https://pytorch.org/docs/stable/pipeline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algopoolja.tistory.com/95" TargetMode="External"/><Relationship Id="rId4" Type="http://schemas.openxmlformats.org/officeDocument/2006/relationships/hyperlink" Target="https://arxiv.org/pdf/2004.13336.pdf" TargetMode="External"/><Relationship Id="rId11" Type="http://schemas.openxmlformats.org/officeDocument/2006/relationships/hyperlink" Target="https://medium.com/pytorch/pytorch-data-parallel-best-practices-on-google-cloud-6c8da2be180d" TargetMode="External"/><Relationship Id="rId10" Type="http://schemas.openxmlformats.org/officeDocument/2006/relationships/hyperlink" Target="https://arxiv.org/pdf/2101.06840.pdf" TargetMode="External"/><Relationship Id="rId9" Type="http://schemas.openxmlformats.org/officeDocument/2006/relationships/hyperlink" Target="https://moon-walker.medium.com/large-model-%ED%95%99%EC%8A%B5%EC%9D%98-game-changer-ms%EC%9D%98-deepspeed-zero-1-2-3-%EA%B7%B8%EB%A6%AC%EA%B3%A0-zero-infinity-74c9640190de" TargetMode="External"/><Relationship Id="rId5" Type="http://schemas.openxmlformats.org/officeDocument/2006/relationships/hyperlink" Target="https://engineering.fb.com/2021/07/15/open-source/fsdp/" TargetMode="External"/><Relationship Id="rId6" Type="http://schemas.openxmlformats.org/officeDocument/2006/relationships/hyperlink" Target="https://colossalai.org/docs/concepts/paradigms_of_parallelism/" TargetMode="External"/><Relationship Id="rId7" Type="http://schemas.openxmlformats.org/officeDocument/2006/relationships/hyperlink" Target="https://arxiv.org/pdf/1811.06965.pdf" TargetMode="External"/><Relationship Id="rId8" Type="http://schemas.openxmlformats.org/officeDocument/2006/relationships/hyperlink" Target="https://insujang.github.io/2022-06-11/parallelism-in-distributed-deep-lear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C118F"/>
                </a:solidFill>
              </a:rPr>
              <a:t>PyTorch Distributed and Parallel Training</a:t>
            </a:r>
            <a:r>
              <a:rPr b="1" lang="ko"/>
              <a:t> and </a:t>
            </a:r>
            <a:r>
              <a:rPr b="1" lang="ko">
                <a:solidFill>
                  <a:srgbClr val="7F00FF"/>
                </a:solidFill>
              </a:rPr>
              <a:t>FSDP</a:t>
            </a:r>
            <a:endParaRPr b="1">
              <a:solidFill>
                <a:srgbClr val="7F00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경희대학교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박현우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10">
                <a:solidFill>
                  <a:srgbClr val="7F00FF"/>
                </a:solidFill>
              </a:rPr>
              <a:t>1.1 Main components of torch.distributed</a:t>
            </a:r>
            <a:endParaRPr sz="3010">
              <a:solidFill>
                <a:srgbClr val="7F00FF"/>
              </a:solidFill>
            </a:endParaRPr>
          </a:p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311700" y="1127675"/>
            <a:ext cx="215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RPC</a:t>
            </a:r>
            <a:endParaRPr b="1" sz="3500"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11700" y="1960925"/>
            <a:ext cx="8585400" cy="30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Aligned for supporting 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general training structures</a:t>
            </a:r>
            <a:r>
              <a:rPr lang="ko" sz="1700"/>
              <a:t> beyond data-parallel training.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/>
              <a:t>For example,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" sz="1700"/>
              <a:t>Distributed </a:t>
            </a:r>
            <a:r>
              <a:rPr lang="ko"/>
              <a:t>P</a:t>
            </a:r>
            <a:r>
              <a:rPr lang="ko" sz="1700"/>
              <a:t>ipeline </a:t>
            </a:r>
            <a:r>
              <a:rPr lang="ko"/>
              <a:t>P</a:t>
            </a:r>
            <a:r>
              <a:rPr lang="ko" sz="1700"/>
              <a:t>arallelism</a:t>
            </a:r>
            <a:endParaRPr sz="19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Parameter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S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erver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P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aradigm</a:t>
            </a:r>
            <a:endParaRPr>
              <a:solidFill>
                <a:schemeClr val="lt1"/>
              </a:solidFill>
              <a:highlight>
                <a:srgbClr val="EC118F"/>
              </a:highlight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AutoNum type="arabicPeriod"/>
            </a:pPr>
            <a:r>
              <a:rPr lang="ko"/>
              <a:t>Combinations of DDP with other training paradigms</a:t>
            </a:r>
            <a:endParaRPr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075" y="2416750"/>
            <a:ext cx="2439074" cy="215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10">
                <a:solidFill>
                  <a:srgbClr val="7F00FF"/>
                </a:solidFill>
              </a:rPr>
              <a:t>1.1 Main components of torch.distributed</a:t>
            </a:r>
            <a:endParaRPr sz="3010">
              <a:solidFill>
                <a:srgbClr val="7F00FF"/>
              </a:solidFill>
            </a:endParaRPr>
          </a:p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311700" y="1127675"/>
            <a:ext cx="215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RPC</a:t>
            </a:r>
            <a:endParaRPr b="1" sz="3500"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311700" y="1913750"/>
            <a:ext cx="8585400" cy="30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/>
              <a:t>Specifically: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Help manage 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remote object lifetime (RRef)</a:t>
            </a:r>
            <a:endParaRPr sz="1700">
              <a:highlight>
                <a:srgbClr val="FFD966"/>
              </a:highlight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E</a:t>
            </a:r>
            <a:r>
              <a:rPr lang="ko" sz="1700"/>
              <a:t>xtend the autograd engine to 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Distributed Autograd Engine</a:t>
            </a:r>
            <a:r>
              <a:rPr lang="ko" sz="1700"/>
              <a:t>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/>
              <a:t>Internally, RPC Backend of PyTorch relies on 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TensorPipe</a:t>
            </a:r>
            <a:r>
              <a:rPr lang="ko" sz="1700"/>
              <a:t>,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which is an implementation of communications like NVLink or TCP, specially for 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PyTorch  tensor</a:t>
            </a:r>
            <a:r>
              <a:rPr lang="ko" sz="1700"/>
              <a:t>.</a:t>
            </a:r>
            <a:endParaRPr sz="1700"/>
          </a:p>
        </p:txBody>
      </p:sp>
      <p:sp>
        <p:nvSpPr>
          <p:cNvPr id="195" name="Google Shape;195;p23"/>
          <p:cNvSpPr/>
          <p:nvPr/>
        </p:nvSpPr>
        <p:spPr>
          <a:xfrm>
            <a:off x="282600" y="3489154"/>
            <a:ext cx="8244900" cy="1268100"/>
          </a:xfrm>
          <a:prstGeom prst="rect">
            <a:avLst/>
          </a:prstGeom>
          <a:noFill/>
          <a:ln cap="flat" cmpd="sng" w="38100">
            <a:solidFill>
              <a:srgbClr val="7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10"/>
              <a:t>1.1 Main components of torch.distributed</a:t>
            </a:r>
            <a:endParaRPr sz="3010"/>
          </a:p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311700" y="1127675"/>
            <a:ext cx="215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c10d</a:t>
            </a:r>
            <a:endParaRPr b="1" sz="3500"/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311700" y="1960925"/>
            <a:ext cx="8585400" cy="30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Aligned for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sending/receiving tensors</a:t>
            </a:r>
            <a:r>
              <a:rPr lang="ko"/>
              <a:t> across processes within a group.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c10d offers both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Collective Communication APIs</a:t>
            </a:r>
            <a:br>
              <a:rPr lang="ko"/>
            </a:br>
            <a:r>
              <a:rPr lang="ko"/>
              <a:t> (e.g., </a:t>
            </a:r>
            <a:r>
              <a:rPr lang="ko" u="sng">
                <a:solidFill>
                  <a:schemeClr val="hlink"/>
                </a:solidFill>
                <a:hlinkClick r:id="rId3"/>
              </a:rPr>
              <a:t>all_reduce</a:t>
            </a:r>
            <a:r>
              <a:rPr lang="ko"/>
              <a:t> and </a:t>
            </a:r>
            <a:r>
              <a:rPr lang="ko" u="sng">
                <a:solidFill>
                  <a:schemeClr val="hlink"/>
                </a:solidFill>
                <a:hlinkClick r:id="rId4"/>
              </a:rPr>
              <a:t>all_gather</a:t>
            </a:r>
            <a:r>
              <a:rPr lang="ko"/>
              <a:t>)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P2P communication APIs</a:t>
            </a:r>
            <a:br>
              <a:rPr lang="ko"/>
            </a:br>
            <a:r>
              <a:rPr lang="ko"/>
              <a:t> (e.g., </a:t>
            </a:r>
            <a:r>
              <a:rPr lang="ko" u="sng">
                <a:solidFill>
                  <a:schemeClr val="hlink"/>
                </a:solidFill>
                <a:hlinkClick r:id="rId5"/>
              </a:rPr>
              <a:t>send</a:t>
            </a:r>
            <a:r>
              <a:rPr lang="ko"/>
              <a:t> and </a:t>
            </a:r>
            <a:r>
              <a:rPr lang="ko" u="sng">
                <a:solidFill>
                  <a:schemeClr val="hlink"/>
                </a:solidFill>
                <a:hlinkClick r:id="rId6"/>
              </a:rPr>
              <a:t>isend</a:t>
            </a:r>
            <a:r>
              <a:rPr lang="ko"/>
              <a:t>).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1.1 Main components of torch.distributed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311700" y="1127675"/>
            <a:ext cx="215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c10d</a:t>
            </a:r>
            <a:endParaRPr b="1" sz="3500"/>
          </a:p>
        </p:txBody>
      </p:sp>
      <p:sp>
        <p:nvSpPr>
          <p:cNvPr id="211" name="Google Shape;211;p25"/>
          <p:cNvSpPr txBox="1"/>
          <p:nvPr/>
        </p:nvSpPr>
        <p:spPr>
          <a:xfrm>
            <a:off x="485100" y="1960925"/>
            <a:ext cx="369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EC118F"/>
                </a:highlight>
              </a:rPr>
              <a:t>Collective Communication 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4976400" y="1960925"/>
            <a:ext cx="385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EC118F"/>
                </a:highlight>
              </a:rPr>
              <a:t>P2P </a:t>
            </a:r>
            <a:r>
              <a:rPr b="1" lang="ko" sz="1900">
                <a:solidFill>
                  <a:schemeClr val="lt1"/>
                </a:solidFill>
                <a:highlight>
                  <a:srgbClr val="EC118F"/>
                </a:highlight>
              </a:rPr>
              <a:t>Communication 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5" y="2751775"/>
            <a:ext cx="3762925" cy="219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800" y="2913550"/>
            <a:ext cx="3439100" cy="15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1.2 Basic Modules for Data-Parallel training</a:t>
            </a:r>
            <a:endParaRPr sz="3000"/>
          </a:p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221" name="Google Shape;221;p26"/>
          <p:cNvGraphicFramePr/>
          <p:nvPr/>
        </p:nvGraphicFramePr>
        <p:xfrm>
          <a:off x="527438" y="13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{1AB87BB9-AA41-498F-99CC-4566CE91364A}</a:tableStyleId>
              </a:tblPr>
              <a:tblGrid>
                <a:gridCol w="1358075"/>
                <a:gridCol w="3630125"/>
                <a:gridCol w="3100925"/>
              </a:tblGrid>
              <a:tr h="67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highlight>
                            <a:srgbClr val="EC118F"/>
                          </a:highlight>
                        </a:rPr>
                        <a:t>Single Machine</a:t>
                      </a:r>
                      <a:endParaRPr b="1">
                        <a:solidFill>
                          <a:schemeClr val="lt1"/>
                        </a:solidFill>
                        <a:highlight>
                          <a:srgbClr val="EC118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highlight>
                            <a:srgbClr val="EC118F"/>
                          </a:highlight>
                        </a:rPr>
                        <a:t>Multiple Machine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highlight>
                            <a:srgbClr val="EC118F"/>
                          </a:highlight>
                        </a:rPr>
                        <a:t>Single GPU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rgbClr val="7F00FF"/>
                          </a:solidFill>
                        </a:rPr>
                        <a:t>Vanilla</a:t>
                      </a:r>
                      <a:r>
                        <a:rPr b="1" lang="ko" sz="1900">
                          <a:solidFill>
                            <a:srgbClr val="7F00FF"/>
                          </a:solidFill>
                        </a:rPr>
                        <a:t> </a:t>
                      </a:r>
                      <a:r>
                        <a:rPr b="1" lang="ko" sz="1900">
                          <a:solidFill>
                            <a:srgbClr val="7F00FF"/>
                          </a:solidFill>
                        </a:rPr>
                        <a:t>PyTorch</a:t>
                      </a:r>
                      <a:endParaRPr b="1" sz="1900">
                        <a:solidFill>
                          <a:srgbClr val="7F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rgbClr val="7F00FF"/>
                          </a:solidFill>
                        </a:rPr>
                        <a:t>DDP + torchrun</a:t>
                      </a:r>
                      <a:endParaRPr b="1" sz="1900">
                        <a:solidFill>
                          <a:srgbClr val="7F00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rgbClr val="7F00FF"/>
                          </a:solidFill>
                        </a:rPr>
                        <a:t>(torch.distributed.elastic)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highlight>
                            <a:srgbClr val="EC118F"/>
                          </a:highlight>
                        </a:rPr>
                        <a:t>Multiple GPU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>
                          <a:solidFill>
                            <a:srgbClr val="7F00FF"/>
                          </a:solidFill>
                        </a:rPr>
                        <a:t>DataParallel (DP) </a:t>
                      </a:r>
                      <a:br>
                        <a:rPr b="1" lang="ko" sz="1900">
                          <a:solidFill>
                            <a:srgbClr val="7F00FF"/>
                          </a:solidFill>
                        </a:rPr>
                      </a:br>
                      <a:br>
                        <a:rPr b="1" lang="ko" sz="1900">
                          <a:solidFill>
                            <a:srgbClr val="7F00FF"/>
                          </a:solidFill>
                        </a:rPr>
                      </a:br>
                      <a:r>
                        <a:rPr b="1" lang="ko" sz="1900">
                          <a:solidFill>
                            <a:srgbClr val="7F00FF"/>
                          </a:solidFill>
                        </a:rPr>
                        <a:t>DistributedDataParallel (DDP)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C118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cxnSp>
        <p:nvCxnSpPr>
          <p:cNvPr id="222" name="Google Shape;222;p26"/>
          <p:cNvCxnSpPr/>
          <p:nvPr/>
        </p:nvCxnSpPr>
        <p:spPr>
          <a:xfrm>
            <a:off x="527450" y="2088223"/>
            <a:ext cx="800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6"/>
          <p:cNvCxnSpPr/>
          <p:nvPr/>
        </p:nvCxnSpPr>
        <p:spPr>
          <a:xfrm>
            <a:off x="1885525" y="1273375"/>
            <a:ext cx="0" cy="345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/>
          <p:nvPr/>
        </p:nvCxnSpPr>
        <p:spPr>
          <a:xfrm>
            <a:off x="5515650" y="1210225"/>
            <a:ext cx="0" cy="345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6"/>
          <p:cNvCxnSpPr/>
          <p:nvPr/>
        </p:nvCxnSpPr>
        <p:spPr>
          <a:xfrm>
            <a:off x="527450" y="3297695"/>
            <a:ext cx="499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1.2 Basic Modules for Data-Parallel training</a:t>
            </a:r>
            <a:endParaRPr sz="3000"/>
          </a:p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1198800" y="1801675"/>
            <a:ext cx="232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EC118F"/>
                </a:highlight>
              </a:rPr>
              <a:t>Vanilla PyTorch</a:t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>
            <a:off x="5475750" y="1801675"/>
            <a:ext cx="251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EC118F"/>
                </a:highlight>
              </a:rPr>
              <a:t>DataParallel (DP)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580250" y="2951450"/>
            <a:ext cx="251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speed up training with minimal code changes.</a:t>
            </a:r>
            <a:endParaRPr sz="1500"/>
          </a:p>
        </p:txBody>
      </p:sp>
      <p:sp>
        <p:nvSpPr>
          <p:cNvPr id="235" name="Google Shape;235;p27"/>
          <p:cNvSpPr txBox="1"/>
          <p:nvPr/>
        </p:nvSpPr>
        <p:spPr>
          <a:xfrm>
            <a:off x="1343250" y="2951450"/>
            <a:ext cx="232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simplest, small-sized model.</a:t>
            </a:r>
            <a:endParaRPr sz="1500"/>
          </a:p>
        </p:txBody>
      </p:sp>
      <p:cxnSp>
        <p:nvCxnSpPr>
          <p:cNvPr id="236" name="Google Shape;236;p27"/>
          <p:cNvCxnSpPr/>
          <p:nvPr/>
        </p:nvCxnSpPr>
        <p:spPr>
          <a:xfrm>
            <a:off x="4571988" y="1210225"/>
            <a:ext cx="0" cy="345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1.2 Basic Modules for Data-Parallel training</a:t>
            </a:r>
            <a:endParaRPr sz="3000"/>
          </a:p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4752725" y="1845625"/>
            <a:ext cx="3813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EC118F"/>
                </a:highlight>
              </a:rPr>
              <a:t>DDP + torchrun</a:t>
            </a:r>
            <a:endParaRPr b="1" sz="1900">
              <a:solidFill>
                <a:schemeClr val="lt1"/>
              </a:solidFill>
              <a:highlight>
                <a:srgbClr val="EC118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EC118F"/>
                </a:highlight>
              </a:rPr>
              <a:t>(torch.distributed.elastic)</a:t>
            </a:r>
            <a:endParaRPr b="1" sz="1900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4564675" y="2951450"/>
            <a:ext cx="4189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 scaling across cluster of machines;</a:t>
            </a:r>
            <a:b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find-grained error handling and dynamic allocation/drop of machines during training.</a:t>
            </a:r>
            <a:endParaRPr sz="1500"/>
          </a:p>
        </p:txBody>
      </p:sp>
      <p:sp>
        <p:nvSpPr>
          <p:cNvPr id="245" name="Google Shape;245;p28"/>
          <p:cNvSpPr txBox="1"/>
          <p:nvPr/>
        </p:nvSpPr>
        <p:spPr>
          <a:xfrm>
            <a:off x="495400" y="1801675"/>
            <a:ext cx="300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EC118F"/>
                </a:highlight>
              </a:rPr>
              <a:t>DistributedDataParallel (DDP)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511875" y="2951450"/>
            <a:ext cx="272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faster speed than DP, but with more code.</a:t>
            </a:r>
            <a:endParaRPr sz="1500"/>
          </a:p>
        </p:txBody>
      </p:sp>
      <p:cxnSp>
        <p:nvCxnSpPr>
          <p:cNvPr id="247" name="Google Shape;247;p28"/>
          <p:cNvCxnSpPr/>
          <p:nvPr/>
        </p:nvCxnSpPr>
        <p:spPr>
          <a:xfrm>
            <a:off x="4139450" y="1210225"/>
            <a:ext cx="0" cy="345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1.2 Basic Modules for Data-Parallel training</a:t>
            </a:r>
            <a:endParaRPr sz="3000"/>
          </a:p>
        </p:txBody>
      </p:sp>
      <p:sp>
        <p:nvSpPr>
          <p:cNvPr id="253" name="Google Shape;2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4" name="Google Shape;254;p29"/>
          <p:cNvSpPr txBox="1"/>
          <p:nvPr/>
        </p:nvSpPr>
        <p:spPr>
          <a:xfrm>
            <a:off x="376750" y="1223750"/>
            <a:ext cx="3675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highlight>
                  <a:srgbClr val="EC118F"/>
                </a:highlight>
              </a:rPr>
              <a:t>In case of DataParallel (DP)</a:t>
            </a:r>
            <a:endParaRPr sz="1900"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513" y="2510950"/>
            <a:ext cx="6554969" cy="12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3320100" y="2278875"/>
            <a:ext cx="2503800" cy="2421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C118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6159950" y="2278875"/>
            <a:ext cx="2503800" cy="2421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C118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480250" y="2278875"/>
            <a:ext cx="2503800" cy="2421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C118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1.3 Main Paradigms of Distributed/Parallel training</a:t>
            </a:r>
            <a:endParaRPr sz="2700"/>
          </a:p>
        </p:txBody>
      </p:sp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148375" y="1402000"/>
            <a:ext cx="329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Data Parallel Trainings</a:t>
            </a:r>
            <a:endParaRPr b="1" sz="2000"/>
          </a:p>
        </p:txBody>
      </p:sp>
      <p:sp>
        <p:nvSpPr>
          <p:cNvPr id="266" name="Google Shape;266;p30"/>
          <p:cNvSpPr txBox="1"/>
          <p:nvPr/>
        </p:nvSpPr>
        <p:spPr>
          <a:xfrm>
            <a:off x="3492300" y="1428975"/>
            <a:ext cx="21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FSDP</a:t>
            </a:r>
            <a:endParaRPr b="1" sz="2000"/>
          </a:p>
        </p:txBody>
      </p:sp>
      <p:sp>
        <p:nvSpPr>
          <p:cNvPr id="267" name="Google Shape;267;p30"/>
          <p:cNvSpPr txBox="1"/>
          <p:nvPr/>
        </p:nvSpPr>
        <p:spPr>
          <a:xfrm>
            <a:off x="5763050" y="1428963"/>
            <a:ext cx="329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RPC-based Trainings</a:t>
            </a:r>
            <a:endParaRPr b="1" sz="2000"/>
          </a:p>
        </p:txBody>
      </p:sp>
      <p:sp>
        <p:nvSpPr>
          <p:cNvPr id="268" name="Google Shape;268;p30"/>
          <p:cNvSpPr txBox="1"/>
          <p:nvPr/>
        </p:nvSpPr>
        <p:spPr>
          <a:xfrm>
            <a:off x="229300" y="2594175"/>
            <a:ext cx="300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DataParallel</a:t>
            </a:r>
            <a:endParaRPr b="1" sz="1700">
              <a:solidFill>
                <a:srgbClr val="7F00FF"/>
              </a:solidFill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229300" y="3555675"/>
            <a:ext cx="300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Distributed</a:t>
            </a:r>
            <a:b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DataParallel</a:t>
            </a:r>
            <a:endParaRPr b="1" sz="17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3069150" y="3238425"/>
            <a:ext cx="300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FSDP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5952375" y="2476413"/>
            <a:ext cx="300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Distributed </a:t>
            </a:r>
            <a:b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Pipeline Parallelism</a:t>
            </a:r>
            <a:endParaRPr b="1" sz="17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5952375" y="3747963"/>
            <a:ext cx="300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Parameter Server </a:t>
            </a:r>
            <a:b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endParaRPr b="1" sz="17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/>
              <a:t>1.3 Main Paradigms of Distributed/Parallel training</a:t>
            </a:r>
            <a:endParaRPr sz="2700"/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625700" y="2266275"/>
            <a:ext cx="8008200" cy="2214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EC118F"/>
              </a:gs>
              <a:gs pos="47000">
                <a:srgbClr val="EC118F"/>
              </a:gs>
              <a:gs pos="100000">
                <a:srgbClr val="7F00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 txBox="1"/>
          <p:nvPr/>
        </p:nvSpPr>
        <p:spPr>
          <a:xfrm>
            <a:off x="7359000" y="2369250"/>
            <a:ext cx="17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311700" y="3696375"/>
            <a:ext cx="17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Limited to Single Machine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2420750" y="3696375"/>
            <a:ext cx="17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Can extend to Multi Machines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5183525" y="3696375"/>
            <a:ext cx="13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Can extend to large Cluster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7135575" y="3696375"/>
            <a:ext cx="18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Fully Customizable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148750" y="1522650"/>
            <a:ext cx="157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6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Simplicity</a:t>
            </a:r>
            <a:endParaRPr b="1" sz="1600"/>
          </a:p>
        </p:txBody>
      </p:sp>
      <p:sp>
        <p:nvSpPr>
          <p:cNvPr id="286" name="Google Shape;286;p31"/>
          <p:cNvSpPr txBox="1"/>
          <p:nvPr/>
        </p:nvSpPr>
        <p:spPr>
          <a:xfrm>
            <a:off x="6861750" y="1168650"/>
            <a:ext cx="21594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Scalability</a:t>
            </a:r>
            <a:br>
              <a:rPr b="1" lang="ko" sz="16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16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Flexibility Customizability</a:t>
            </a:r>
            <a:endParaRPr b="1" sz="1600">
              <a:solidFill>
                <a:schemeClr val="lt1"/>
              </a:solidFill>
              <a:highlight>
                <a:srgbClr val="7F00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239350" y="2800200"/>
            <a:ext cx="153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DataParallel</a:t>
            </a:r>
            <a:endParaRPr b="1" sz="1700">
              <a:solidFill>
                <a:srgbClr val="EC118F"/>
              </a:solidFill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2420750" y="2704100"/>
            <a:ext cx="1719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Distributed</a:t>
            </a:r>
            <a:br>
              <a:rPr b="1" lang="ko" sz="17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17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DataParallel</a:t>
            </a:r>
            <a:endParaRPr b="1" sz="1700">
              <a:solidFill>
                <a:srgbClr val="EC118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4999900" y="2834900"/>
            <a:ext cx="153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FSDP</a:t>
            </a:r>
            <a:endParaRPr b="1" sz="17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7135575" y="2800200"/>
            <a:ext cx="153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RPC-based</a:t>
            </a:r>
            <a:endParaRPr b="1" sz="17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0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000">
                <a:solidFill>
                  <a:srgbClr val="7F00FF"/>
                </a:solidFill>
              </a:rPr>
              <a:t>Table of Contents</a:t>
            </a:r>
            <a:endParaRPr b="1" sz="3000">
              <a:solidFill>
                <a:srgbClr val="7F00FF"/>
              </a:solidFill>
            </a:endParaRPr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95900" y="978063"/>
            <a:ext cx="83364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C118F"/>
                </a:solidFill>
              </a:rPr>
              <a:t>Pytorch Distributed Training Basic</a:t>
            </a:r>
            <a:endParaRPr b="1" sz="2000">
              <a:solidFill>
                <a:srgbClr val="EC118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Overview of Pytorch Distributed Training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Collective Communications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Distributed Data Parallel (DDP)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51700" y="3684250"/>
            <a:ext cx="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485050" y="3684250"/>
            <a:ext cx="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5208500" y="3238600"/>
            <a:ext cx="30195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EC118F"/>
                </a:solidFill>
              </a:rPr>
              <a:t>FSDP</a:t>
            </a:r>
            <a:endParaRPr b="1" sz="2000">
              <a:solidFill>
                <a:srgbClr val="EC118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FSDP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AutoNum type="arabicPeriod"/>
            </a:pP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FSDP operates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675" y="1017713"/>
            <a:ext cx="3139627" cy="17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0" t="52778"/>
          <a:stretch/>
        </p:blipFill>
        <p:spPr>
          <a:xfrm>
            <a:off x="818125" y="2940188"/>
            <a:ext cx="3543200" cy="188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Collective Communications</a:t>
            </a:r>
            <a:endParaRPr/>
          </a:p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311700" y="1152475"/>
            <a:ext cx="85206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Collective Communications is to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communicate across multiple processes</a:t>
            </a:r>
            <a:r>
              <a:rPr lang="ko"/>
              <a:t> </a:t>
            </a:r>
            <a:br>
              <a:rPr lang="ko"/>
            </a:br>
            <a:r>
              <a:rPr lang="ko"/>
              <a:t>in a cluster.</a:t>
            </a:r>
            <a:endParaRPr/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25" y="2348650"/>
            <a:ext cx="3762925" cy="219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600" y="2364475"/>
            <a:ext cx="3508258" cy="216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Collective Communications</a:t>
            </a:r>
            <a:endParaRPr/>
          </a:p>
        </p:txBody>
      </p:sp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569875" y="2008250"/>
            <a:ext cx="1148700" cy="1148700"/>
          </a:xfrm>
          <a:prstGeom prst="rect">
            <a:avLst/>
          </a:prstGeom>
          <a:noFill/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EC118F"/>
                </a:highlight>
              </a:rPr>
              <a:t>Scatter</a:t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569875" y="3416925"/>
            <a:ext cx="1148700" cy="1148700"/>
          </a:xfrm>
          <a:prstGeom prst="rect">
            <a:avLst/>
          </a:prstGeom>
          <a:noFill/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EC118F"/>
                </a:highlight>
              </a:rPr>
              <a:t>Gather</a:t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1967700" y="2008250"/>
            <a:ext cx="1148700" cy="1148700"/>
          </a:xfrm>
          <a:prstGeom prst="rect">
            <a:avLst/>
          </a:prstGeom>
          <a:noFill/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EC118F"/>
                </a:highlight>
              </a:rPr>
              <a:t>Broadcast</a:t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1967700" y="3416925"/>
            <a:ext cx="1148700" cy="1148700"/>
          </a:xfrm>
          <a:prstGeom prst="rect">
            <a:avLst/>
          </a:prstGeom>
          <a:noFill/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EC118F"/>
                </a:highlight>
              </a:rPr>
              <a:t>Reduce</a:t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3365525" y="2008275"/>
            <a:ext cx="1148700" cy="1148700"/>
          </a:xfrm>
          <a:prstGeom prst="rect">
            <a:avLst/>
          </a:prstGeom>
          <a:noFill/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EC118F"/>
                </a:highlight>
              </a:rPr>
              <a:t>All-Reduce</a:t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3365525" y="3416950"/>
            <a:ext cx="1148700" cy="1148700"/>
          </a:xfrm>
          <a:prstGeom prst="rect">
            <a:avLst/>
          </a:prstGeom>
          <a:noFill/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EC118F"/>
                </a:highlight>
              </a:rPr>
              <a:t>All-Gather</a:t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5864500" y="3388050"/>
            <a:ext cx="1148700" cy="1148700"/>
          </a:xfrm>
          <a:prstGeom prst="rect">
            <a:avLst/>
          </a:prstGeom>
          <a:noFill/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EE4C2C"/>
                </a:highlight>
              </a:rPr>
              <a:t>Barrier</a:t>
            </a:r>
            <a:endParaRPr b="1">
              <a:solidFill>
                <a:schemeClr val="lt1"/>
              </a:solidFill>
              <a:highlight>
                <a:srgbClr val="EE4C2C"/>
              </a:highlight>
            </a:endParaRPr>
          </a:p>
        </p:txBody>
      </p:sp>
      <p:sp>
        <p:nvSpPr>
          <p:cNvPr id="313" name="Google Shape;313;p33"/>
          <p:cNvSpPr/>
          <p:nvPr/>
        </p:nvSpPr>
        <p:spPr>
          <a:xfrm>
            <a:off x="5864500" y="2008275"/>
            <a:ext cx="1148700" cy="1148700"/>
          </a:xfrm>
          <a:prstGeom prst="rect">
            <a:avLst/>
          </a:prstGeom>
          <a:noFill/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highlight>
                  <a:srgbClr val="EE4C2C"/>
                </a:highlight>
              </a:rPr>
              <a:t>Reduce-Scatter</a:t>
            </a:r>
            <a:endParaRPr b="1" sz="1000">
              <a:solidFill>
                <a:schemeClr val="lt1"/>
              </a:solidFill>
              <a:highlight>
                <a:srgbClr val="EE4C2C"/>
              </a:highlight>
            </a:endParaRPr>
          </a:p>
        </p:txBody>
      </p:sp>
      <p:sp>
        <p:nvSpPr>
          <p:cNvPr id="314" name="Google Shape;314;p33"/>
          <p:cNvSpPr/>
          <p:nvPr/>
        </p:nvSpPr>
        <p:spPr>
          <a:xfrm>
            <a:off x="7208850" y="2008275"/>
            <a:ext cx="1148700" cy="1148700"/>
          </a:xfrm>
          <a:prstGeom prst="rect">
            <a:avLst/>
          </a:prstGeom>
          <a:noFill/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EE4C2C"/>
                </a:highlight>
              </a:rPr>
              <a:t>All-to-All</a:t>
            </a:r>
            <a:endParaRPr b="1">
              <a:solidFill>
                <a:schemeClr val="lt1"/>
              </a:solidFill>
              <a:highlight>
                <a:srgbClr val="EE4C2C"/>
              </a:highlight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738450" y="1302825"/>
            <a:ext cx="36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Standard Communications</a:t>
            </a:r>
            <a:endParaRPr b="1" sz="2000"/>
          </a:p>
        </p:txBody>
      </p:sp>
      <p:sp>
        <p:nvSpPr>
          <p:cNvPr id="316" name="Google Shape;316;p33"/>
          <p:cNvSpPr txBox="1"/>
          <p:nvPr/>
        </p:nvSpPr>
        <p:spPr>
          <a:xfrm>
            <a:off x="5413950" y="1284588"/>
            <a:ext cx="36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Special Communications</a:t>
            </a:r>
            <a:endParaRPr b="1" sz="2000">
              <a:highlight>
                <a:srgbClr val="EE4C2C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2. Collective Communications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322" name="Google Shape;322;p34"/>
          <p:cNvSpPr txBox="1"/>
          <p:nvPr>
            <p:ph idx="1" type="body"/>
          </p:nvPr>
        </p:nvSpPr>
        <p:spPr>
          <a:xfrm>
            <a:off x="620700" y="1697075"/>
            <a:ext cx="38220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Copies the </a:t>
            </a:r>
            <a:r>
              <a:rPr i="1" lang="ko" sz="1500">
                <a:solidFill>
                  <a:schemeClr val="dk1"/>
                </a:solidFill>
              </a:rPr>
              <a:t>i-</a:t>
            </a:r>
            <a:r>
              <a:rPr lang="ko" sz="1500">
                <a:solidFill>
                  <a:schemeClr val="dk1"/>
                </a:solidFill>
              </a:rPr>
              <a:t>th tensor to the </a:t>
            </a:r>
            <a:r>
              <a:rPr i="1" lang="ko" sz="1500">
                <a:solidFill>
                  <a:schemeClr val="dk1"/>
                </a:solidFill>
              </a:rPr>
              <a:t>i-</a:t>
            </a:r>
            <a:r>
              <a:rPr lang="ko" sz="1500">
                <a:solidFill>
                  <a:schemeClr val="dk1"/>
                </a:solidFill>
              </a:rPr>
              <a:t>th process.</a:t>
            </a:r>
            <a:endParaRPr sz="1500"/>
          </a:p>
        </p:txBody>
      </p:sp>
      <p:sp>
        <p:nvSpPr>
          <p:cNvPr id="323" name="Google Shape;3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88" y="2777624"/>
            <a:ext cx="3576475" cy="21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/>
        </p:nvSpPr>
        <p:spPr>
          <a:xfrm>
            <a:off x="311700" y="1127675"/>
            <a:ext cx="215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Scatter</a:t>
            </a:r>
            <a:endParaRPr b="1" sz="2500"/>
          </a:p>
        </p:txBody>
      </p:sp>
      <p:sp>
        <p:nvSpPr>
          <p:cNvPr id="326" name="Google Shape;326;p34"/>
          <p:cNvSpPr txBox="1"/>
          <p:nvPr>
            <p:ph idx="1" type="body"/>
          </p:nvPr>
        </p:nvSpPr>
        <p:spPr>
          <a:xfrm>
            <a:off x="5010300" y="1697075"/>
            <a:ext cx="38220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Copies tensor from all processes in dst.</a:t>
            </a:r>
            <a:endParaRPr sz="1500"/>
          </a:p>
        </p:txBody>
      </p:sp>
      <p:sp>
        <p:nvSpPr>
          <p:cNvPr id="327" name="Google Shape;327;p34"/>
          <p:cNvSpPr txBox="1"/>
          <p:nvPr/>
        </p:nvSpPr>
        <p:spPr>
          <a:xfrm>
            <a:off x="4701300" y="1127675"/>
            <a:ext cx="215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Gather</a:t>
            </a:r>
            <a:endParaRPr b="1" sz="2500"/>
          </a:p>
        </p:txBody>
      </p:sp>
      <p:pic>
        <p:nvPicPr>
          <p:cNvPr id="328" name="Google Shape;3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301" y="2777636"/>
            <a:ext cx="3576450" cy="206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2. Collective Communications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620700" y="1697075"/>
            <a:ext cx="38220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Copies tensor from source to all other processes.</a:t>
            </a:r>
            <a:endParaRPr sz="1500"/>
          </a:p>
        </p:txBody>
      </p:sp>
      <p:sp>
        <p:nvSpPr>
          <p:cNvPr id="335" name="Google Shape;3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6" name="Google Shape;336;p35"/>
          <p:cNvSpPr txBox="1"/>
          <p:nvPr/>
        </p:nvSpPr>
        <p:spPr>
          <a:xfrm>
            <a:off x="311700" y="1127675"/>
            <a:ext cx="236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Broadcast</a:t>
            </a:r>
            <a:endParaRPr b="1" sz="2500"/>
          </a:p>
        </p:txBody>
      </p:sp>
      <p:sp>
        <p:nvSpPr>
          <p:cNvPr id="337" name="Google Shape;337;p35"/>
          <p:cNvSpPr txBox="1"/>
          <p:nvPr>
            <p:ph idx="1" type="body"/>
          </p:nvPr>
        </p:nvSpPr>
        <p:spPr>
          <a:xfrm>
            <a:off x="5010300" y="1697075"/>
            <a:ext cx="38220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Applies operation to every tensor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Stores the result in destination.</a:t>
            </a:r>
            <a:endParaRPr sz="1500"/>
          </a:p>
        </p:txBody>
      </p:sp>
      <p:sp>
        <p:nvSpPr>
          <p:cNvPr id="338" name="Google Shape;338;p35"/>
          <p:cNvSpPr txBox="1"/>
          <p:nvPr/>
        </p:nvSpPr>
        <p:spPr>
          <a:xfrm>
            <a:off x="4701300" y="1127675"/>
            <a:ext cx="215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Reduce</a:t>
            </a:r>
            <a:endParaRPr b="1" sz="2500"/>
          </a:p>
        </p:txBody>
      </p:sp>
      <p:pic>
        <p:nvPicPr>
          <p:cNvPr id="339" name="Google Shape;3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0" y="2756233"/>
            <a:ext cx="3576450" cy="213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075" y="2702075"/>
            <a:ext cx="37338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2. Collective Communications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 txBox="1"/>
          <p:nvPr>
            <p:ph idx="1" type="body"/>
          </p:nvPr>
        </p:nvSpPr>
        <p:spPr>
          <a:xfrm>
            <a:off x="620700" y="1730650"/>
            <a:ext cx="37137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/>
              <a:t>Same as Reduce, but the result is </a:t>
            </a:r>
            <a:r>
              <a:rPr lang="ko" sz="1500">
                <a:solidFill>
                  <a:schemeClr val="lt1"/>
                </a:solidFill>
                <a:highlight>
                  <a:srgbClr val="EC118F"/>
                </a:highlight>
              </a:rPr>
              <a:t>stored in all processes</a:t>
            </a:r>
            <a:r>
              <a:rPr lang="ko" sz="1500"/>
              <a:t>.</a:t>
            </a:r>
            <a:endParaRPr sz="1500"/>
          </a:p>
        </p:txBody>
      </p:sp>
      <p:sp>
        <p:nvSpPr>
          <p:cNvPr id="347" name="Google Shape;3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311700" y="1127675"/>
            <a:ext cx="272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All-Reduce</a:t>
            </a:r>
            <a:endParaRPr b="1" sz="2500"/>
          </a:p>
        </p:txBody>
      </p:sp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12" y="2805963"/>
            <a:ext cx="3617375" cy="20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 txBox="1"/>
          <p:nvPr>
            <p:ph idx="1" type="body"/>
          </p:nvPr>
        </p:nvSpPr>
        <p:spPr>
          <a:xfrm>
            <a:off x="5010300" y="1697075"/>
            <a:ext cx="38220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Simply, </a:t>
            </a:r>
            <a:r>
              <a:rPr lang="ko" sz="1500">
                <a:solidFill>
                  <a:schemeClr val="lt1"/>
                </a:solidFill>
                <a:highlight>
                  <a:srgbClr val="EC118F"/>
                </a:highlight>
              </a:rPr>
              <a:t>All-Reduce without op.</a:t>
            </a:r>
            <a:endParaRPr sz="1500"/>
          </a:p>
        </p:txBody>
      </p:sp>
      <p:sp>
        <p:nvSpPr>
          <p:cNvPr id="351" name="Google Shape;351;p36"/>
          <p:cNvSpPr txBox="1"/>
          <p:nvPr/>
        </p:nvSpPr>
        <p:spPr>
          <a:xfrm>
            <a:off x="4701300" y="1127675"/>
            <a:ext cx="243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All-Gather</a:t>
            </a:r>
            <a:endParaRPr b="1" sz="2500"/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300" y="2758774"/>
            <a:ext cx="3617375" cy="208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2.1. All-Reduce Implementation</a:t>
            </a:r>
            <a:endParaRPr/>
          </a:p>
        </p:txBody>
      </p:sp>
      <p:sp>
        <p:nvSpPr>
          <p:cNvPr id="358" name="Google Shape;3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9" name="Google Shape;359;p37"/>
          <p:cNvSpPr txBox="1"/>
          <p:nvPr/>
        </p:nvSpPr>
        <p:spPr>
          <a:xfrm>
            <a:off x="398925" y="1107750"/>
            <a:ext cx="36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Approach #1</a:t>
            </a:r>
            <a:endParaRPr b="1" sz="2000"/>
          </a:p>
        </p:txBody>
      </p:sp>
      <p:sp>
        <p:nvSpPr>
          <p:cNvPr id="360" name="Google Shape;360;p37"/>
          <p:cNvSpPr txBox="1"/>
          <p:nvPr/>
        </p:nvSpPr>
        <p:spPr>
          <a:xfrm>
            <a:off x="5008550" y="1107750"/>
            <a:ext cx="36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Approach #2</a:t>
            </a:r>
            <a:endParaRPr b="1" sz="2000"/>
          </a:p>
        </p:txBody>
      </p:sp>
      <p:sp>
        <p:nvSpPr>
          <p:cNvPr id="361" name="Google Shape;361;p37"/>
          <p:cNvSpPr txBox="1"/>
          <p:nvPr/>
        </p:nvSpPr>
        <p:spPr>
          <a:xfrm>
            <a:off x="523575" y="1690375"/>
            <a:ext cx="335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Open Sans"/>
                <a:ea typeface="Open Sans"/>
                <a:cs typeface="Open Sans"/>
                <a:sym typeface="Open Sans"/>
              </a:rPr>
              <a:t>All processes are individually communicating to each other.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063" y="2778400"/>
            <a:ext cx="1450175" cy="17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850" y="2653225"/>
            <a:ext cx="1581351" cy="208071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/>
        </p:nvSpPr>
        <p:spPr>
          <a:xfrm>
            <a:off x="5312138" y="169037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Open Sans"/>
                <a:ea typeface="Open Sans"/>
                <a:cs typeface="Open Sans"/>
                <a:sym typeface="Open Sans"/>
              </a:rPr>
              <a:t>Aggregate on Master process and propagate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ko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 + Broadcast)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5" name="Google Shape;365;p37"/>
          <p:cNvCxnSpPr/>
          <p:nvPr/>
        </p:nvCxnSpPr>
        <p:spPr>
          <a:xfrm>
            <a:off x="4572000" y="1107750"/>
            <a:ext cx="0" cy="3710700"/>
          </a:xfrm>
          <a:prstGeom prst="straightConnector1">
            <a:avLst/>
          </a:prstGeom>
          <a:noFill/>
          <a:ln cap="flat" cmpd="sng" w="38100">
            <a:solidFill>
              <a:srgbClr val="7F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2.1. All-Reduce Implementation</a:t>
            </a:r>
            <a:endParaRPr/>
          </a:p>
        </p:txBody>
      </p:sp>
      <p:sp>
        <p:nvSpPr>
          <p:cNvPr id="371" name="Google Shape;3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2" name="Google Shape;372;p38"/>
          <p:cNvSpPr txBox="1"/>
          <p:nvPr/>
        </p:nvSpPr>
        <p:spPr>
          <a:xfrm>
            <a:off x="398925" y="1107750"/>
            <a:ext cx="36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Approach #1</a:t>
            </a:r>
            <a:endParaRPr b="1" sz="2000"/>
          </a:p>
        </p:txBody>
      </p:sp>
      <p:sp>
        <p:nvSpPr>
          <p:cNvPr id="373" name="Google Shape;373;p38"/>
          <p:cNvSpPr txBox="1"/>
          <p:nvPr/>
        </p:nvSpPr>
        <p:spPr>
          <a:xfrm>
            <a:off x="5008550" y="1107750"/>
            <a:ext cx="36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Approach #2</a:t>
            </a:r>
            <a:endParaRPr b="1" sz="2000"/>
          </a:p>
        </p:txBody>
      </p:sp>
      <p:sp>
        <p:nvSpPr>
          <p:cNvPr id="374" name="Google Shape;374;p38"/>
          <p:cNvSpPr txBox="1"/>
          <p:nvPr/>
        </p:nvSpPr>
        <p:spPr>
          <a:xfrm>
            <a:off x="4846850" y="2472775"/>
            <a:ext cx="393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Impose severe load on master process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702525" y="24727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Have O(N^2) communications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6" name="Google Shape;376;p38"/>
          <p:cNvCxnSpPr/>
          <p:nvPr/>
        </p:nvCxnSpPr>
        <p:spPr>
          <a:xfrm>
            <a:off x="4572000" y="1107750"/>
            <a:ext cx="0" cy="3710700"/>
          </a:xfrm>
          <a:prstGeom prst="straightConnector1">
            <a:avLst/>
          </a:prstGeom>
          <a:noFill/>
          <a:ln cap="flat" cmpd="sng" w="38100">
            <a:solidFill>
              <a:srgbClr val="7F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2.1. All-Reduce Implementation</a:t>
            </a:r>
            <a:endParaRPr/>
          </a:p>
        </p:txBody>
      </p:sp>
      <p:sp>
        <p:nvSpPr>
          <p:cNvPr id="382" name="Google Shape;38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3" name="Google Shape;383;p39"/>
          <p:cNvSpPr txBox="1"/>
          <p:nvPr>
            <p:ph idx="1" type="body"/>
          </p:nvPr>
        </p:nvSpPr>
        <p:spPr>
          <a:xfrm>
            <a:off x="449550" y="1429125"/>
            <a:ext cx="8244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 such, </a:t>
            </a:r>
            <a:r>
              <a:rPr lang="ko"/>
              <a:t>All-Reduce/All-Gather communications are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Extremely expensive</a:t>
            </a:r>
            <a:r>
              <a:rPr lang="ko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Thus, in order to efficiently distribute trainings, </a:t>
            </a:r>
            <a:endParaRPr/>
          </a:p>
        </p:txBody>
      </p:sp>
      <p:sp>
        <p:nvSpPr>
          <p:cNvPr id="384" name="Google Shape;384;p39"/>
          <p:cNvSpPr txBox="1"/>
          <p:nvPr/>
        </p:nvSpPr>
        <p:spPr>
          <a:xfrm>
            <a:off x="1310400" y="3029025"/>
            <a:ext cx="652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Need to Decompose these </a:t>
            </a:r>
            <a: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 and Distribute them in parallel.</a:t>
            </a:r>
            <a:endParaRPr b="1" sz="2500">
              <a:solidFill>
                <a:srgbClr val="EC118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3. Distributed Data Pa</a:t>
            </a:r>
            <a:r>
              <a:rPr lang="ko"/>
              <a:t>rallel (</a:t>
            </a:r>
            <a:r>
              <a:rPr lang="ko" sz="3000"/>
              <a:t>DDP)</a:t>
            </a:r>
            <a:endParaRPr sz="3000"/>
          </a:p>
        </p:txBody>
      </p:sp>
      <p:sp>
        <p:nvSpPr>
          <p:cNvPr id="390" name="Google Shape;390;p40"/>
          <p:cNvSpPr txBox="1"/>
          <p:nvPr>
            <p:ph idx="1" type="body"/>
          </p:nvPr>
        </p:nvSpPr>
        <p:spPr>
          <a:xfrm>
            <a:off x="449550" y="1265025"/>
            <a:ext cx="8244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DDP implements both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Data and Model Parallelism</a:t>
            </a:r>
            <a:r>
              <a:rPr lang="ko"/>
              <a:t> across multiple machines.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DDP can be run on in both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Single Machine - Multiple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Multiple Machines - Multiple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(in which for latter,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torchrun</a:t>
            </a:r>
            <a:r>
              <a:rPr lang="ko"/>
              <a:t> is required.)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Also, DDP allows for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Heterogeneous cluster</a:t>
            </a:r>
            <a:r>
              <a:rPr lang="ko"/>
              <a:t> (</a:t>
            </a:r>
            <a:r>
              <a:rPr lang="ko" u="sng">
                <a:solidFill>
                  <a:schemeClr val="accent5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</a:t>
            </a:r>
            <a:r>
              <a:rPr lang="ko"/>
              <a:t>).</a:t>
            </a:r>
            <a:endParaRPr/>
          </a:p>
        </p:txBody>
      </p:sp>
      <p:sp>
        <p:nvSpPr>
          <p:cNvPr id="391" name="Google Shape;39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3.</a:t>
            </a:r>
            <a:r>
              <a:rPr lang="ko"/>
              <a:t>1</a:t>
            </a:r>
            <a:r>
              <a:rPr lang="ko" sz="3000"/>
              <a:t> </a:t>
            </a:r>
            <a:r>
              <a:rPr lang="ko"/>
              <a:t>Procedure of DDP</a:t>
            </a:r>
            <a:endParaRPr sz="3000"/>
          </a:p>
        </p:txBody>
      </p:sp>
      <p:sp>
        <p:nvSpPr>
          <p:cNvPr id="397" name="Google Shape;39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98" name="Google Shape;3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62" y="1201975"/>
            <a:ext cx="8196475" cy="37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10">
                <a:solidFill>
                  <a:srgbClr val="7F00FF"/>
                </a:solidFill>
              </a:rPr>
              <a:t>1. Overview of Pytorch Distributed Training</a:t>
            </a:r>
            <a:endParaRPr sz="3010">
              <a:solidFill>
                <a:srgbClr val="7F00FF"/>
              </a:solidFill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075" y="1370450"/>
            <a:ext cx="4665300" cy="31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75" y="1692688"/>
            <a:ext cx="3423475" cy="25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/>
          <p:nvPr/>
        </p:nvSpPr>
        <p:spPr>
          <a:xfrm>
            <a:off x="311700" y="1166725"/>
            <a:ext cx="8244900" cy="3792600"/>
          </a:xfrm>
          <a:prstGeom prst="rect">
            <a:avLst/>
          </a:prstGeom>
          <a:noFill/>
          <a:ln cap="flat" cmpd="sng" w="38100">
            <a:solidFill>
              <a:srgbClr val="7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3.1 Procedure of DDP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405" name="Google Shape;405;p42"/>
          <p:cNvSpPr txBox="1"/>
          <p:nvPr>
            <p:ph idx="1" type="body"/>
          </p:nvPr>
        </p:nvSpPr>
        <p:spPr>
          <a:xfrm>
            <a:off x="449550" y="1395475"/>
            <a:ext cx="8244900" cy="3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Specifically: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DDP registers an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autograd hook</a:t>
            </a:r>
            <a:r>
              <a:rPr lang="ko"/>
              <a:t> for each parameter </a:t>
            </a:r>
            <a:br>
              <a:rPr lang="ko"/>
            </a:br>
            <a:r>
              <a:rPr lang="ko"/>
              <a:t>(in model.parameters())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The hook will fire when the corresponding gradient is computed in the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backward pass</a:t>
            </a:r>
            <a:r>
              <a:rPr lang="ko"/>
              <a:t>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Then DDP uses that signal to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trigger gradient synchronization</a:t>
            </a:r>
            <a:r>
              <a:rPr lang="ko"/>
              <a:t> across processes.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ko"/>
              <a:t>Each process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updates</a:t>
            </a:r>
            <a:r>
              <a:rPr lang="ko"/>
              <a:t> its own model with given (reduced) gradient.</a:t>
            </a:r>
            <a:endParaRPr/>
          </a:p>
        </p:txBody>
      </p:sp>
      <p:sp>
        <p:nvSpPr>
          <p:cNvPr id="406" name="Google Shape;4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3.2 Caveats of DDP</a:t>
            </a:r>
            <a:endParaRPr/>
          </a:p>
        </p:txBody>
      </p:sp>
      <p:sp>
        <p:nvSpPr>
          <p:cNvPr id="412" name="Google Shape;4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831875" y="1786800"/>
            <a:ext cx="324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C118F"/>
                </a:solidFill>
              </a:rPr>
              <a:t>Skewed Processing Speed problem</a:t>
            </a:r>
            <a:endParaRPr sz="3000">
              <a:solidFill>
                <a:srgbClr val="EC118F"/>
              </a:solidFill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5297000" y="2017650"/>
            <a:ext cx="312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C118F"/>
                </a:solidFill>
              </a:rPr>
              <a:t>Inefficient Communication 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3.2.1 Skewed processing speed problem</a:t>
            </a:r>
            <a:endParaRPr/>
          </a:p>
        </p:txBody>
      </p:sp>
      <p:sp>
        <p:nvSpPr>
          <p:cNvPr id="420" name="Google Shape;420;p44"/>
          <p:cNvSpPr txBox="1"/>
          <p:nvPr>
            <p:ph idx="1" type="body"/>
          </p:nvPr>
        </p:nvSpPr>
        <p:spPr>
          <a:xfrm>
            <a:off x="311700" y="1265025"/>
            <a:ext cx="8244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There are 3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distributed synchronization points</a:t>
            </a:r>
            <a:r>
              <a:rPr lang="ko"/>
              <a:t> in DDP: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Constructor</a:t>
            </a:r>
            <a:endParaRPr b="1" sz="2000">
              <a:solidFill>
                <a:schemeClr val="lt1"/>
              </a:solidFill>
              <a:highlight>
                <a:srgbClr val="EC118F"/>
              </a:highlight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Forward pass</a:t>
            </a:r>
            <a:endParaRPr b="1" sz="2000">
              <a:solidFill>
                <a:schemeClr val="lt1"/>
              </a:solidFill>
              <a:highlight>
                <a:srgbClr val="EC118F"/>
              </a:highlight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Backward pass</a:t>
            </a:r>
            <a:endParaRPr b="1" sz="2000">
              <a:highlight>
                <a:srgbClr val="FFD966"/>
              </a:highlight>
            </a:endParaRPr>
          </a:p>
        </p:txBody>
      </p:sp>
      <p:sp>
        <p:nvSpPr>
          <p:cNvPr id="421" name="Google Shape;4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311700" y="445025"/>
            <a:ext cx="90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3.2.1 Skewed processing speed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28" name="Google Shape;428;p45"/>
          <p:cNvPicPr preferRelativeResize="0"/>
          <p:nvPr/>
        </p:nvPicPr>
        <p:blipFill rotWithShape="1">
          <a:blip r:embed="rId3">
            <a:alphaModFix/>
          </a:blip>
          <a:srcRect b="0" l="0" r="29293" t="0"/>
          <a:stretch/>
        </p:blipFill>
        <p:spPr>
          <a:xfrm>
            <a:off x="359450" y="1201975"/>
            <a:ext cx="5795400" cy="377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/>
          <p:nvPr/>
        </p:nvSpPr>
        <p:spPr>
          <a:xfrm>
            <a:off x="1870375" y="1082750"/>
            <a:ext cx="1770600" cy="3770100"/>
          </a:xfrm>
          <a:prstGeom prst="rect">
            <a:avLst/>
          </a:prstGeom>
          <a:noFill/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430" name="Google Shape;430;p45"/>
          <p:cNvSpPr/>
          <p:nvPr/>
        </p:nvSpPr>
        <p:spPr>
          <a:xfrm>
            <a:off x="3768625" y="1082750"/>
            <a:ext cx="1020900" cy="3770100"/>
          </a:xfrm>
          <a:prstGeom prst="rect">
            <a:avLst/>
          </a:prstGeom>
          <a:noFill/>
          <a:ln cap="flat" cmpd="sng" w="76200">
            <a:solidFill>
              <a:srgbClr val="7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431" name="Google Shape;431;p45"/>
          <p:cNvSpPr/>
          <p:nvPr/>
        </p:nvSpPr>
        <p:spPr>
          <a:xfrm>
            <a:off x="4908525" y="1082750"/>
            <a:ext cx="870600" cy="3770100"/>
          </a:xfrm>
          <a:prstGeom prst="rect">
            <a:avLst/>
          </a:prstGeom>
          <a:noFill/>
          <a:ln cap="flat" cmpd="sng" w="762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6745600" y="2004225"/>
            <a:ext cx="21183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Con</a:t>
            </a: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structor</a:t>
            </a:r>
            <a:endParaRPr b="1" sz="2000">
              <a:solidFill>
                <a:schemeClr val="lt1"/>
              </a:solidFill>
              <a:highlight>
                <a:srgbClr val="EC118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Forward Pass</a:t>
            </a:r>
            <a:endParaRPr b="1" sz="2000">
              <a:solidFill>
                <a:schemeClr val="lt1"/>
              </a:solidFill>
              <a:highlight>
                <a:srgbClr val="7F00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Backward Pass</a:t>
            </a:r>
            <a:endParaRPr b="1" sz="2000"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idx="1" type="body"/>
          </p:nvPr>
        </p:nvSpPr>
        <p:spPr>
          <a:xfrm>
            <a:off x="449550" y="1212400"/>
            <a:ext cx="82449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ideal, each process would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launch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the same number of synchronizations</a:t>
            </a:r>
            <a:r>
              <a:rPr lang="ko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and reach these synchronization points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in the same order.</a:t>
            </a:r>
            <a:endParaRPr/>
          </a:p>
        </p:txBody>
      </p:sp>
      <p:sp>
        <p:nvSpPr>
          <p:cNvPr id="438" name="Google Shape;43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9" name="Google Shape;439;p46"/>
          <p:cNvSpPr txBox="1"/>
          <p:nvPr>
            <p:ph type="title"/>
          </p:nvPr>
        </p:nvSpPr>
        <p:spPr>
          <a:xfrm>
            <a:off x="311700" y="445025"/>
            <a:ext cx="90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3.2.1 Skewed processing speed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0" name="Google Shape;440;p46"/>
          <p:cNvSpPr txBox="1"/>
          <p:nvPr/>
        </p:nvSpPr>
        <p:spPr>
          <a:xfrm>
            <a:off x="-790200" y="25717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1557600" y="3307075"/>
            <a:ext cx="602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However, in practice, Desynchronization can be occurred.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7" name="Google Shape;447;p47"/>
          <p:cNvSpPr txBox="1"/>
          <p:nvPr>
            <p:ph type="title"/>
          </p:nvPr>
        </p:nvSpPr>
        <p:spPr>
          <a:xfrm>
            <a:off x="311700" y="445025"/>
            <a:ext cx="90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3.2.1 Skewed processing speed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601300" y="1344159"/>
            <a:ext cx="1361700" cy="1602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50" y="1774252"/>
            <a:ext cx="742598" cy="74259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/>
          <p:nvPr/>
        </p:nvSpPr>
        <p:spPr>
          <a:xfrm>
            <a:off x="601383" y="3329559"/>
            <a:ext cx="1361700" cy="1602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47"/>
          <p:cNvSpPr txBox="1"/>
          <p:nvPr/>
        </p:nvSpPr>
        <p:spPr>
          <a:xfrm>
            <a:off x="734867" y="1122784"/>
            <a:ext cx="109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Process #0</a:t>
            </a:r>
            <a:endParaRPr>
              <a:highlight>
                <a:srgbClr val="EE4C2C"/>
              </a:highlight>
            </a:endParaRPr>
          </a:p>
        </p:txBody>
      </p:sp>
      <p:sp>
        <p:nvSpPr>
          <p:cNvPr id="452" name="Google Shape;452;p47"/>
          <p:cNvSpPr txBox="1"/>
          <p:nvPr/>
        </p:nvSpPr>
        <p:spPr>
          <a:xfrm>
            <a:off x="734950" y="3108173"/>
            <a:ext cx="109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Process #1</a:t>
            </a:r>
            <a:endParaRPr>
              <a:highlight>
                <a:srgbClr val="EE4C2C"/>
              </a:highlight>
            </a:endParaRPr>
          </a:p>
        </p:txBody>
      </p:sp>
      <p:pic>
        <p:nvPicPr>
          <p:cNvPr id="453" name="Google Shape;4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687" y="3897403"/>
            <a:ext cx="467101" cy="46709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7"/>
          <p:cNvSpPr/>
          <p:nvPr/>
        </p:nvSpPr>
        <p:spPr>
          <a:xfrm>
            <a:off x="2212250" y="1948800"/>
            <a:ext cx="1724100" cy="3936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2269525" y="3970900"/>
            <a:ext cx="5881200" cy="3936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7"/>
          <p:cNvSpPr/>
          <p:nvPr/>
        </p:nvSpPr>
        <p:spPr>
          <a:xfrm>
            <a:off x="4075850" y="1948800"/>
            <a:ext cx="2370000" cy="3936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EC11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7"/>
          <p:cNvSpPr txBox="1"/>
          <p:nvPr/>
        </p:nvSpPr>
        <p:spPr>
          <a:xfrm>
            <a:off x="6673050" y="1860850"/>
            <a:ext cx="1540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Timeout</a:t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2271650" y="2788475"/>
            <a:ext cx="160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Processing</a:t>
            </a:r>
            <a:endParaRPr>
              <a:highlight>
                <a:srgbClr val="7F00FF"/>
              </a:highlight>
            </a:endParaRPr>
          </a:p>
        </p:txBody>
      </p:sp>
      <p:sp>
        <p:nvSpPr>
          <p:cNvPr id="459" name="Google Shape;459;p47"/>
          <p:cNvSpPr txBox="1"/>
          <p:nvPr/>
        </p:nvSpPr>
        <p:spPr>
          <a:xfrm>
            <a:off x="4407475" y="2788475"/>
            <a:ext cx="160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Waiting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65" name="Google Shape;465;p48"/>
          <p:cNvSpPr txBox="1"/>
          <p:nvPr>
            <p:ph type="title"/>
          </p:nvPr>
        </p:nvSpPr>
        <p:spPr>
          <a:xfrm>
            <a:off x="311700" y="445025"/>
            <a:ext cx="90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3.2.1 Skewed processing speed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6" name="Google Shape;466;p48"/>
          <p:cNvSpPr txBox="1"/>
          <p:nvPr/>
        </p:nvSpPr>
        <p:spPr>
          <a:xfrm>
            <a:off x="311700" y="1270550"/>
            <a:ext cx="7303500" cy="2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Such skewed processing speeds can also be occurred by </a:t>
            </a:r>
            <a:r>
              <a:rPr lang="ko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Network delays</a:t>
            </a:r>
            <a:endParaRPr b="1" sz="2000">
              <a:solidFill>
                <a:schemeClr val="lt1"/>
              </a:solidFill>
              <a:highlight>
                <a:srgbClr val="EC118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Resource contentions</a:t>
            </a:r>
            <a:endParaRPr b="1" sz="2000">
              <a:solidFill>
                <a:schemeClr val="lt1"/>
              </a:solidFill>
              <a:highlight>
                <a:srgbClr val="EC118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2"/>
              </a:buClr>
              <a:buSzPts val="2000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Unpredictable workload spikes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/>
          <p:nvPr>
            <p:ph idx="1" type="body"/>
          </p:nvPr>
        </p:nvSpPr>
        <p:spPr>
          <a:xfrm>
            <a:off x="449550" y="1280400"/>
            <a:ext cx="8244900" cy="3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DDP doesn’t provide delicate, flexible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synchronization policy</a:t>
            </a:r>
            <a:r>
              <a:rPr lang="ko"/>
              <a:t> across processes.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Unlike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torch.distributed.elastic</a:t>
            </a:r>
            <a:r>
              <a:rPr lang="ko"/>
              <a:t>, DDP cannot recover from such timeout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by itself.</a:t>
            </a:r>
            <a:endParaRPr sz="1900"/>
          </a:p>
        </p:txBody>
      </p:sp>
      <p:sp>
        <p:nvSpPr>
          <p:cNvPr id="472" name="Google Shape;47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73" name="Google Shape;473;p49"/>
          <p:cNvSpPr txBox="1"/>
          <p:nvPr>
            <p:ph type="title"/>
          </p:nvPr>
        </p:nvSpPr>
        <p:spPr>
          <a:xfrm>
            <a:off x="311700" y="445025"/>
            <a:ext cx="90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3.2.1 Skewed processing speed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13" y="2465475"/>
            <a:ext cx="7030575" cy="23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/>
          <p:nvPr>
            <p:ph idx="1" type="body"/>
          </p:nvPr>
        </p:nvSpPr>
        <p:spPr>
          <a:xfrm>
            <a:off x="449550" y="1280400"/>
            <a:ext cx="8244900" cy="3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Thus, it is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fully responsible for developers</a:t>
            </a:r>
            <a:r>
              <a:rPr lang="ko"/>
              <a:t> to deal with such synchronization.</a:t>
            </a:r>
            <a:endParaRPr sz="1900"/>
          </a:p>
        </p:txBody>
      </p:sp>
      <p:sp>
        <p:nvSpPr>
          <p:cNvPr id="480" name="Google Shape;48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1" name="Google Shape;481;p50"/>
          <p:cNvSpPr txBox="1"/>
          <p:nvPr>
            <p:ph type="title"/>
          </p:nvPr>
        </p:nvSpPr>
        <p:spPr>
          <a:xfrm>
            <a:off x="311700" y="445025"/>
            <a:ext cx="90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3.2.1 Skewed processing speed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2407500"/>
            <a:ext cx="7705725" cy="165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50"/>
          <p:cNvCxnSpPr/>
          <p:nvPr/>
        </p:nvCxnSpPr>
        <p:spPr>
          <a:xfrm>
            <a:off x="2860800" y="3594525"/>
            <a:ext cx="5187900" cy="0"/>
          </a:xfrm>
          <a:prstGeom prst="straightConnector1">
            <a:avLst/>
          </a:prstGeom>
          <a:noFill/>
          <a:ln cap="flat" cmpd="sng" w="38100">
            <a:solidFill>
              <a:srgbClr val="EC118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0"/>
          <p:cNvCxnSpPr/>
          <p:nvPr/>
        </p:nvCxnSpPr>
        <p:spPr>
          <a:xfrm>
            <a:off x="1009250" y="3821050"/>
            <a:ext cx="3822900" cy="0"/>
          </a:xfrm>
          <a:prstGeom prst="straightConnector1">
            <a:avLst/>
          </a:prstGeom>
          <a:noFill/>
          <a:ln cap="flat" cmpd="sng" w="38100">
            <a:solidFill>
              <a:srgbClr val="EC118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>
            <p:ph idx="1" type="body"/>
          </p:nvPr>
        </p:nvSpPr>
        <p:spPr>
          <a:xfrm>
            <a:off x="449550" y="1265025"/>
            <a:ext cx="8244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DDP depends on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All-Reduce</a:t>
            </a:r>
            <a:r>
              <a:rPr lang="ko"/>
              <a:t> to synchronize Updated gradients, </a:t>
            </a:r>
            <a:br>
              <a:rPr lang="ko"/>
            </a:br>
            <a:r>
              <a:rPr lang="ko"/>
              <a:t>which are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very expensive</a:t>
            </a:r>
            <a:r>
              <a:rPr lang="ko"/>
              <a:t> operation. </a:t>
            </a:r>
            <a:endParaRPr/>
          </a:p>
        </p:txBody>
      </p:sp>
      <p:sp>
        <p:nvSpPr>
          <p:cNvPr id="490" name="Google Shape;49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311700" y="445025"/>
            <a:ext cx="90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3.2.2 Inefficient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51"/>
          <p:cNvPicPr preferRelativeResize="0"/>
          <p:nvPr/>
        </p:nvPicPr>
        <p:blipFill rotWithShape="1">
          <a:blip r:embed="rId3">
            <a:alphaModFix/>
          </a:blip>
          <a:srcRect b="0" l="54066" r="-8099" t="0"/>
          <a:stretch/>
        </p:blipFill>
        <p:spPr>
          <a:xfrm>
            <a:off x="3239875" y="2196450"/>
            <a:ext cx="3137500" cy="267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3553825" y="1017725"/>
            <a:ext cx="5059500" cy="3806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10">
                <a:solidFill>
                  <a:srgbClr val="7F00FF"/>
                </a:solidFill>
              </a:rPr>
              <a:t>Terminology</a:t>
            </a:r>
            <a:endParaRPr sz="3010">
              <a:solidFill>
                <a:srgbClr val="7F00FF"/>
              </a:solidFill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664877" y="2020525"/>
            <a:ext cx="2051400" cy="2487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25" y="2301175"/>
            <a:ext cx="1462650" cy="14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805200" y="3704850"/>
            <a:ext cx="174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Device/GPU</a:t>
            </a:r>
            <a:endParaRPr b="1" sz="2000">
              <a:highlight>
                <a:srgbClr val="7F00FF"/>
              </a:highlight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54050" y="1399175"/>
            <a:ext cx="30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Server/Node/Machine</a:t>
            </a:r>
            <a:endParaRPr b="1" sz="2000"/>
          </a:p>
        </p:txBody>
      </p:sp>
      <p:sp>
        <p:nvSpPr>
          <p:cNvPr id="87" name="Google Shape;87;p16"/>
          <p:cNvSpPr/>
          <p:nvPr/>
        </p:nvSpPr>
        <p:spPr>
          <a:xfrm>
            <a:off x="3887398" y="1431463"/>
            <a:ext cx="1768500" cy="3165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348" y="1673413"/>
            <a:ext cx="1260959" cy="126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348" y="3111988"/>
            <a:ext cx="1260959" cy="1260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3199650" y="981125"/>
            <a:ext cx="0" cy="3879300"/>
          </a:xfrm>
          <a:prstGeom prst="straightConnector1">
            <a:avLst/>
          </a:prstGeom>
          <a:noFill/>
          <a:ln cap="flat" cmpd="sng" w="38100">
            <a:solidFill>
              <a:srgbClr val="7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1" name="Google Shape;91;p16"/>
          <p:cNvSpPr/>
          <p:nvPr/>
        </p:nvSpPr>
        <p:spPr>
          <a:xfrm>
            <a:off x="6581425" y="1431463"/>
            <a:ext cx="1768500" cy="3165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871" y="3086211"/>
            <a:ext cx="671515" cy="67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986" y="3086211"/>
            <a:ext cx="671515" cy="67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871" y="3757716"/>
            <a:ext cx="671515" cy="67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986" y="3757716"/>
            <a:ext cx="671515" cy="67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871" y="1632388"/>
            <a:ext cx="671515" cy="67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986" y="1632388"/>
            <a:ext cx="671515" cy="67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871" y="2303893"/>
            <a:ext cx="671515" cy="67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986" y="2303893"/>
            <a:ext cx="671515" cy="671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5798740" y="2353712"/>
            <a:ext cx="639900" cy="1656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 flipH="1">
            <a:off x="5798717" y="1667389"/>
            <a:ext cx="639900" cy="1656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5782975" y="1880976"/>
            <a:ext cx="67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TCP</a:t>
            </a:r>
            <a:endParaRPr b="1" sz="2000">
              <a:highlight>
                <a:srgbClr val="7F00FF"/>
              </a:highlight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798730" y="4341826"/>
            <a:ext cx="639900" cy="1656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flipH="1">
            <a:off x="5798706" y="3288324"/>
            <a:ext cx="639900" cy="1656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5718068" y="3501922"/>
            <a:ext cx="801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Infini-band</a:t>
            </a:r>
            <a:endParaRPr b="1" sz="1700">
              <a:highlight>
                <a:srgbClr val="7F00FF"/>
              </a:highlight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4023083" y="1207725"/>
            <a:ext cx="14733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Machine #0</a:t>
            </a:r>
            <a:endParaRPr b="1" sz="1700"/>
          </a:p>
        </p:txBody>
      </p:sp>
      <p:sp>
        <p:nvSpPr>
          <p:cNvPr id="107" name="Google Shape;107;p16"/>
          <p:cNvSpPr txBox="1"/>
          <p:nvPr/>
        </p:nvSpPr>
        <p:spPr>
          <a:xfrm>
            <a:off x="6728974" y="1207725"/>
            <a:ext cx="14733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Machine #1</a:t>
            </a:r>
            <a:endParaRPr b="1" sz="1700"/>
          </a:p>
        </p:txBody>
      </p:sp>
      <p:sp>
        <p:nvSpPr>
          <p:cNvPr id="108" name="Google Shape;108;p16"/>
          <p:cNvSpPr txBox="1"/>
          <p:nvPr/>
        </p:nvSpPr>
        <p:spPr>
          <a:xfrm>
            <a:off x="5480664" y="850800"/>
            <a:ext cx="1205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Cluster</a:t>
            </a:r>
            <a:endParaRPr b="1" sz="1700">
              <a:highlight>
                <a:srgbClr val="EE4C2C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 txBox="1"/>
          <p:nvPr/>
        </p:nvSpPr>
        <p:spPr>
          <a:xfrm>
            <a:off x="385150" y="2373425"/>
            <a:ext cx="4143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Intra-layer model parallelism</a:t>
            </a:r>
            <a:endParaRPr b="1" sz="2500">
              <a:solidFill>
                <a:srgbClr val="EC118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or Tensor Parallelism</a:t>
            </a:r>
            <a:endParaRPr b="1" sz="2500">
              <a:solidFill>
                <a:srgbClr val="EC118F"/>
              </a:solidFill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4923000" y="2373425"/>
            <a:ext cx="3874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Inter-layer model parallelism </a:t>
            </a:r>
            <a:br>
              <a:rPr b="1" lang="ko" sz="2500">
                <a:solidFill>
                  <a:srgbClr val="EC118F"/>
                </a:solidFill>
              </a:rPr>
            </a:br>
            <a:r>
              <a:rPr b="1" lang="ko" sz="2500">
                <a:solidFill>
                  <a:srgbClr val="EC118F"/>
                </a:solidFill>
              </a:rPr>
              <a:t>or Pipeline Parallelism</a:t>
            </a:r>
            <a:endParaRPr b="1" sz="2500">
              <a:solidFill>
                <a:srgbClr val="EC118F"/>
              </a:solidFill>
            </a:endParaRPr>
          </a:p>
        </p:txBody>
      </p:sp>
      <p:sp>
        <p:nvSpPr>
          <p:cNvPr id="499" name="Google Shape;49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3.3. Model Parallelism</a:t>
            </a:r>
            <a:endParaRPr/>
          </a:p>
        </p:txBody>
      </p:sp>
      <p:sp>
        <p:nvSpPr>
          <p:cNvPr id="500" name="Google Shape;50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1" name="Google Shape;501;p52"/>
          <p:cNvSpPr txBox="1"/>
          <p:nvPr/>
        </p:nvSpPr>
        <p:spPr>
          <a:xfrm>
            <a:off x="3072000" y="1295363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Types of Model Parallelism 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3.3. Model Parallelism in DDP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507" name="Google Shape;50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8" name="Google Shape;508;p53"/>
          <p:cNvSpPr txBox="1"/>
          <p:nvPr/>
        </p:nvSpPr>
        <p:spPr>
          <a:xfrm>
            <a:off x="311700" y="1127675"/>
            <a:ext cx="553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Intra-layer model parallelism</a:t>
            </a:r>
            <a:endParaRPr b="1" sz="2500"/>
          </a:p>
        </p:txBody>
      </p:sp>
      <p:pic>
        <p:nvPicPr>
          <p:cNvPr id="509" name="Google Shape;5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12" y="1983300"/>
            <a:ext cx="3212125" cy="28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3"/>
          <p:cNvSpPr txBox="1"/>
          <p:nvPr/>
        </p:nvSpPr>
        <p:spPr>
          <a:xfrm>
            <a:off x="5173800" y="2211475"/>
            <a:ext cx="357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Vertically splitting the model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1" name="Google Shape;511;p53"/>
          <p:cNvPicPr preferRelativeResize="0"/>
          <p:nvPr/>
        </p:nvPicPr>
        <p:blipFill rotWithShape="1">
          <a:blip r:embed="rId4">
            <a:alphaModFix/>
          </a:blip>
          <a:srcRect b="5993" l="3868" r="75749" t="61182"/>
          <a:stretch/>
        </p:blipFill>
        <p:spPr>
          <a:xfrm>
            <a:off x="3727725" y="2958588"/>
            <a:ext cx="785599" cy="8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3"/>
          <p:cNvPicPr preferRelativeResize="0"/>
          <p:nvPr/>
        </p:nvPicPr>
        <p:blipFill rotWithShape="1">
          <a:blip r:embed="rId4">
            <a:alphaModFix/>
          </a:blip>
          <a:srcRect b="5993" l="28374" r="51242" t="61182"/>
          <a:stretch/>
        </p:blipFill>
        <p:spPr>
          <a:xfrm>
            <a:off x="3727726" y="3810900"/>
            <a:ext cx="785599" cy="8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3"/>
          <p:cNvSpPr txBox="1"/>
          <p:nvPr/>
        </p:nvSpPr>
        <p:spPr>
          <a:xfrm>
            <a:off x="5022900" y="3526275"/>
            <a:ext cx="387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No Dependency among processes</a:t>
            </a:r>
            <a:endParaRPr b="1" sz="2500">
              <a:solidFill>
                <a:srgbClr val="EC118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3.3. Model Parallelism</a:t>
            </a:r>
            <a:r>
              <a:rPr lang="ko"/>
              <a:t> in DDP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519" name="Google Shape;51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0" name="Google Shape;520;p54"/>
          <p:cNvSpPr txBox="1"/>
          <p:nvPr/>
        </p:nvSpPr>
        <p:spPr>
          <a:xfrm>
            <a:off x="311700" y="1127675"/>
            <a:ext cx="553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Inter-layer model parallelism</a:t>
            </a:r>
            <a:endParaRPr b="1" sz="2500"/>
          </a:p>
        </p:txBody>
      </p:sp>
      <p:pic>
        <p:nvPicPr>
          <p:cNvPr id="521" name="Google Shape;5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75" y="2263475"/>
            <a:ext cx="3854299" cy="259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4"/>
          <p:cNvSpPr txBox="1"/>
          <p:nvPr/>
        </p:nvSpPr>
        <p:spPr>
          <a:xfrm>
            <a:off x="5173800" y="2211475"/>
            <a:ext cx="357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Horizontally</a:t>
            </a: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 splitting the model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4867725" y="3526275"/>
            <a:ext cx="418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Have</a:t>
            </a:r>
            <a:r>
              <a:rPr b="1" lang="ko" sz="2500">
                <a:solidFill>
                  <a:srgbClr val="EC118F"/>
                </a:solidFill>
              </a:rPr>
              <a:t> Dependency among processes</a:t>
            </a:r>
            <a:endParaRPr b="1" sz="2500">
              <a:solidFill>
                <a:srgbClr val="EC118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3.3. Model Parallelism in DDP</a:t>
            </a:r>
            <a:endParaRPr/>
          </a:p>
        </p:txBody>
      </p:sp>
      <p:sp>
        <p:nvSpPr>
          <p:cNvPr id="529" name="Google Shape;52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30" name="Google Shape;5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5050"/>
            <a:ext cx="7942824" cy="372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/>
          <p:nvPr/>
        </p:nvSpPr>
        <p:spPr>
          <a:xfrm>
            <a:off x="457500" y="1635625"/>
            <a:ext cx="2051400" cy="3027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3.3. Model Parallelism in DDP</a:t>
            </a:r>
            <a:endParaRPr/>
          </a:p>
        </p:txBody>
      </p:sp>
      <p:sp>
        <p:nvSpPr>
          <p:cNvPr id="537" name="Google Shape;53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8" name="Google Shape;538;p56"/>
          <p:cNvSpPr/>
          <p:nvPr/>
        </p:nvSpPr>
        <p:spPr>
          <a:xfrm>
            <a:off x="646050" y="1949150"/>
            <a:ext cx="1674300" cy="71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56"/>
          <p:cNvSpPr txBox="1"/>
          <p:nvPr/>
        </p:nvSpPr>
        <p:spPr>
          <a:xfrm>
            <a:off x="840500" y="138953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highlight>
                <a:srgbClr val="EC118F"/>
              </a:highlight>
            </a:endParaRPr>
          </a:p>
        </p:txBody>
      </p:sp>
      <p:sp>
        <p:nvSpPr>
          <p:cNvPr id="540" name="Google Shape;540;p56"/>
          <p:cNvSpPr txBox="1"/>
          <p:nvPr/>
        </p:nvSpPr>
        <p:spPr>
          <a:xfrm>
            <a:off x="840500" y="206043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#0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541" name="Google Shape;541;p56"/>
          <p:cNvSpPr/>
          <p:nvPr/>
        </p:nvSpPr>
        <p:spPr>
          <a:xfrm>
            <a:off x="646050" y="2844175"/>
            <a:ext cx="1674300" cy="71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56"/>
          <p:cNvSpPr txBox="1"/>
          <p:nvPr/>
        </p:nvSpPr>
        <p:spPr>
          <a:xfrm>
            <a:off x="840500" y="2955463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#1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646050" y="3739200"/>
            <a:ext cx="1674300" cy="71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840500" y="385048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#2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3887975" y="1634703"/>
            <a:ext cx="1599600" cy="3084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6" name="Google Shape;5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626" y="1875918"/>
            <a:ext cx="872325" cy="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/>
        </p:nvSpPr>
        <p:spPr>
          <a:xfrm>
            <a:off x="4044875" y="1389550"/>
            <a:ext cx="12858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6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Process #0</a:t>
            </a:r>
            <a:endParaRPr b="1" sz="1600">
              <a:highlight>
                <a:srgbClr val="EE4C2C"/>
              </a:highlight>
            </a:endParaRPr>
          </a:p>
        </p:txBody>
      </p:sp>
      <p:cxnSp>
        <p:nvCxnSpPr>
          <p:cNvPr id="548" name="Google Shape;548;p56"/>
          <p:cNvCxnSpPr/>
          <p:nvPr/>
        </p:nvCxnSpPr>
        <p:spPr>
          <a:xfrm>
            <a:off x="2320350" y="2306750"/>
            <a:ext cx="1807800" cy="0"/>
          </a:xfrm>
          <a:prstGeom prst="straightConnector1">
            <a:avLst/>
          </a:prstGeom>
          <a:noFill/>
          <a:ln cap="flat" cmpd="sng" w="28575">
            <a:solidFill>
              <a:srgbClr val="7F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56"/>
          <p:cNvCxnSpPr/>
          <p:nvPr/>
        </p:nvCxnSpPr>
        <p:spPr>
          <a:xfrm>
            <a:off x="2348757" y="4096800"/>
            <a:ext cx="1788600" cy="0"/>
          </a:xfrm>
          <a:prstGeom prst="straightConnector1">
            <a:avLst/>
          </a:prstGeom>
          <a:noFill/>
          <a:ln cap="flat" cmpd="sng" w="28575">
            <a:solidFill>
              <a:srgbClr val="7F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56"/>
          <p:cNvCxnSpPr/>
          <p:nvPr/>
        </p:nvCxnSpPr>
        <p:spPr>
          <a:xfrm>
            <a:off x="2329575" y="3187200"/>
            <a:ext cx="1800000" cy="0"/>
          </a:xfrm>
          <a:prstGeom prst="straightConnector1">
            <a:avLst/>
          </a:prstGeom>
          <a:noFill/>
          <a:ln cap="flat" cmpd="sng" w="28575">
            <a:solidFill>
              <a:srgbClr val="7F00FF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551" name="Google Shape;5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601" y="2768268"/>
            <a:ext cx="872325" cy="8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614" y="3660631"/>
            <a:ext cx="872325" cy="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6"/>
          <p:cNvSpPr txBox="1"/>
          <p:nvPr/>
        </p:nvSpPr>
        <p:spPr>
          <a:xfrm>
            <a:off x="5423825" y="2672275"/>
            <a:ext cx="387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Inter-layer model parallelism </a:t>
            </a:r>
            <a:endParaRPr b="1" sz="2500">
              <a:solidFill>
                <a:srgbClr val="EC118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3.3. Model Parallelism in DDP</a:t>
            </a:r>
            <a:endParaRPr/>
          </a:p>
        </p:txBody>
      </p:sp>
      <p:sp>
        <p:nvSpPr>
          <p:cNvPr id="559" name="Google Shape;55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0" name="Google Shape;560;p57"/>
          <p:cNvSpPr/>
          <p:nvPr/>
        </p:nvSpPr>
        <p:spPr>
          <a:xfrm>
            <a:off x="2004748" y="1356981"/>
            <a:ext cx="1238100" cy="2387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1" name="Google Shape;5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263" y="1543714"/>
            <a:ext cx="675296" cy="67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7"/>
          <p:cNvSpPr txBox="1"/>
          <p:nvPr/>
        </p:nvSpPr>
        <p:spPr>
          <a:xfrm>
            <a:off x="2126210" y="1167200"/>
            <a:ext cx="995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Process #0</a:t>
            </a:r>
            <a:endParaRPr b="1" sz="1200">
              <a:highlight>
                <a:srgbClr val="EE4C2C"/>
              </a:highlight>
            </a:endParaRPr>
          </a:p>
        </p:txBody>
      </p:sp>
      <p:pic>
        <p:nvPicPr>
          <p:cNvPr id="563" name="Google Shape;5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244" y="2234511"/>
            <a:ext cx="675296" cy="67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253" y="2925318"/>
            <a:ext cx="675296" cy="67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7"/>
          <p:cNvSpPr/>
          <p:nvPr/>
        </p:nvSpPr>
        <p:spPr>
          <a:xfrm>
            <a:off x="3952952" y="1356981"/>
            <a:ext cx="1238100" cy="2387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6" name="Google Shape;5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466" y="1543714"/>
            <a:ext cx="675296" cy="67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7"/>
          <p:cNvSpPr txBox="1"/>
          <p:nvPr/>
        </p:nvSpPr>
        <p:spPr>
          <a:xfrm>
            <a:off x="4074413" y="1167200"/>
            <a:ext cx="995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Process #1</a:t>
            </a:r>
            <a:endParaRPr b="1" sz="1200">
              <a:highlight>
                <a:srgbClr val="EE4C2C"/>
              </a:highlight>
            </a:endParaRPr>
          </a:p>
        </p:txBody>
      </p:sp>
      <p:pic>
        <p:nvPicPr>
          <p:cNvPr id="568" name="Google Shape;5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447" y="2234511"/>
            <a:ext cx="675296" cy="67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457" y="2925318"/>
            <a:ext cx="675296" cy="67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7"/>
          <p:cNvSpPr/>
          <p:nvPr/>
        </p:nvSpPr>
        <p:spPr>
          <a:xfrm>
            <a:off x="5901155" y="1356981"/>
            <a:ext cx="1238100" cy="2387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1" name="Google Shape;5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670" y="1543714"/>
            <a:ext cx="675296" cy="67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7"/>
          <p:cNvSpPr txBox="1"/>
          <p:nvPr/>
        </p:nvSpPr>
        <p:spPr>
          <a:xfrm>
            <a:off x="6022617" y="1167200"/>
            <a:ext cx="995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Process #2</a:t>
            </a:r>
            <a:endParaRPr b="1" sz="1200">
              <a:highlight>
                <a:srgbClr val="EE4C2C"/>
              </a:highlight>
            </a:endParaRPr>
          </a:p>
        </p:txBody>
      </p:sp>
      <p:pic>
        <p:nvPicPr>
          <p:cNvPr id="573" name="Google Shape;5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650" y="2234511"/>
            <a:ext cx="675296" cy="67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660" y="2925318"/>
            <a:ext cx="675296" cy="67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7"/>
          <p:cNvSpPr/>
          <p:nvPr/>
        </p:nvSpPr>
        <p:spPr>
          <a:xfrm>
            <a:off x="2153100" y="4276375"/>
            <a:ext cx="941400" cy="572700"/>
          </a:xfrm>
          <a:prstGeom prst="rect">
            <a:avLst/>
          </a:prstGeom>
          <a:solidFill>
            <a:srgbClr val="EC11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Batch #0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57"/>
          <p:cNvSpPr/>
          <p:nvPr/>
        </p:nvSpPr>
        <p:spPr>
          <a:xfrm>
            <a:off x="4074425" y="4276375"/>
            <a:ext cx="941400" cy="572700"/>
          </a:xfrm>
          <a:prstGeom prst="rect">
            <a:avLst/>
          </a:prstGeom>
          <a:solidFill>
            <a:srgbClr val="EC11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Batch #1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57"/>
          <p:cNvSpPr/>
          <p:nvPr/>
        </p:nvSpPr>
        <p:spPr>
          <a:xfrm>
            <a:off x="6076625" y="4276375"/>
            <a:ext cx="941400" cy="572700"/>
          </a:xfrm>
          <a:prstGeom prst="rect">
            <a:avLst/>
          </a:prstGeom>
          <a:solidFill>
            <a:srgbClr val="EC11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Batch #2</a:t>
            </a:r>
            <a:endParaRPr b="1"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57"/>
          <p:cNvSpPr/>
          <p:nvPr/>
        </p:nvSpPr>
        <p:spPr>
          <a:xfrm flipH="1" rot="5400000">
            <a:off x="2412425" y="3917000"/>
            <a:ext cx="423000" cy="1920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7"/>
          <p:cNvSpPr/>
          <p:nvPr/>
        </p:nvSpPr>
        <p:spPr>
          <a:xfrm flipH="1" rot="5400000">
            <a:off x="4360500" y="3914525"/>
            <a:ext cx="423000" cy="1920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7"/>
          <p:cNvSpPr/>
          <p:nvPr/>
        </p:nvSpPr>
        <p:spPr>
          <a:xfrm flipH="1" rot="5400000">
            <a:off x="6335825" y="3914525"/>
            <a:ext cx="423000" cy="1920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3.3. Model Parallelism in DDP</a:t>
            </a:r>
            <a:endParaRPr/>
          </a:p>
        </p:txBody>
      </p:sp>
      <p:sp>
        <p:nvSpPr>
          <p:cNvPr id="586" name="Google Shape;586;p58"/>
          <p:cNvSpPr txBox="1"/>
          <p:nvPr>
            <p:ph idx="1" type="body"/>
          </p:nvPr>
        </p:nvSpPr>
        <p:spPr>
          <a:xfrm>
            <a:off x="311700" y="1403450"/>
            <a:ext cx="8585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88" name="Google Shape;5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722613"/>
            <a:ext cx="76581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13" y="3383663"/>
            <a:ext cx="7648575" cy="119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58"/>
          <p:cNvCxnSpPr/>
          <p:nvPr/>
        </p:nvCxnSpPr>
        <p:spPr>
          <a:xfrm>
            <a:off x="999847" y="2504597"/>
            <a:ext cx="3222300" cy="0"/>
          </a:xfrm>
          <a:prstGeom prst="straightConnector1">
            <a:avLst/>
          </a:prstGeom>
          <a:noFill/>
          <a:ln cap="flat" cmpd="sng" w="38100">
            <a:solidFill>
              <a:srgbClr val="EC118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3.3. Model Parallelism in DDP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596" name="Google Shape;596;p59"/>
          <p:cNvSpPr txBox="1"/>
          <p:nvPr>
            <p:ph idx="1" type="body"/>
          </p:nvPr>
        </p:nvSpPr>
        <p:spPr>
          <a:xfrm>
            <a:off x="311700" y="1403450"/>
            <a:ext cx="8585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98" name="Google Shape;5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700" y="1424838"/>
            <a:ext cx="5224600" cy="35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4. FSDP</a:t>
            </a:r>
            <a:endParaRPr/>
          </a:p>
        </p:txBody>
      </p:sp>
      <p:sp>
        <p:nvSpPr>
          <p:cNvPr id="604" name="Google Shape;604;p60"/>
          <p:cNvSpPr txBox="1"/>
          <p:nvPr>
            <p:ph idx="1" type="body"/>
          </p:nvPr>
        </p:nvSpPr>
        <p:spPr>
          <a:xfrm>
            <a:off x="311700" y="1313875"/>
            <a:ext cx="8585400" cy="27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Fully Sharded Data Parallel FSDP</a:t>
            </a:r>
            <a:r>
              <a:rPr lang="ko"/>
              <a:t> is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Data and Model parallel</a:t>
            </a:r>
            <a:r>
              <a:rPr lang="ko"/>
              <a:t> training algorithm.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FSDP aims to train very large models on large cluster of machines.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FSDP solves problems in DDP, such as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insufficient model parallelism support</a:t>
            </a:r>
            <a:r>
              <a:rPr lang="ko"/>
              <a:t> or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inefficient communications.</a:t>
            </a:r>
            <a:endParaRPr/>
          </a:p>
        </p:txBody>
      </p:sp>
      <p:sp>
        <p:nvSpPr>
          <p:cNvPr id="605" name="Google Shape;60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4. FSDP</a:t>
            </a:r>
            <a:endParaRPr/>
          </a:p>
        </p:txBody>
      </p:sp>
      <p:sp>
        <p:nvSpPr>
          <p:cNvPr id="611" name="Google Shape;61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12" name="Google Shape;6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38" y="1055825"/>
            <a:ext cx="68171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643794" y="1477250"/>
            <a:ext cx="7856400" cy="3355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023749" y="1951600"/>
            <a:ext cx="3966000" cy="2635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7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1144450" y="1951600"/>
            <a:ext cx="2051400" cy="2635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7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/>
              <a:t>Terminology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10"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4258450" y="2509550"/>
            <a:ext cx="1599600" cy="1882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089" y="3260643"/>
            <a:ext cx="872325" cy="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6181050" y="2509550"/>
            <a:ext cx="1599600" cy="1882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1370550" y="2509550"/>
            <a:ext cx="1599600" cy="1882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623" y="3161962"/>
            <a:ext cx="544902" cy="54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148" y="3161962"/>
            <a:ext cx="544902" cy="54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623" y="3666040"/>
            <a:ext cx="544902" cy="54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148" y="3666040"/>
            <a:ext cx="544902" cy="544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1527450" y="1705513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Group</a:t>
            </a:r>
            <a:endParaRPr b="1" sz="2000">
              <a:highlight>
                <a:srgbClr val="7F00FF"/>
              </a:highlight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5363838" y="1705513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Group</a:t>
            </a:r>
            <a:endParaRPr b="1" sz="2000">
              <a:highlight>
                <a:srgbClr val="7F00FF"/>
              </a:highlight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3929088" y="1238350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World</a:t>
            </a:r>
            <a:endParaRPr b="1" sz="2000">
              <a:highlight>
                <a:srgbClr val="EC118F"/>
              </a:highlight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527450" y="224948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Process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4415350" y="2249500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Process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337950" y="224948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Process</a:t>
            </a:r>
            <a:endParaRPr b="1" sz="2000">
              <a:highlight>
                <a:srgbClr val="EE4C2C"/>
              </a:highlight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689" y="3260643"/>
            <a:ext cx="872325" cy="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1590750" y="2669338"/>
            <a:ext cx="1159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Global Rank #0</a:t>
            </a:r>
            <a:endParaRPr sz="1000"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Local Rank #0</a:t>
            </a:r>
            <a:endParaRPr sz="1000"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478650" y="2669338"/>
            <a:ext cx="1159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Global Rank #1</a:t>
            </a:r>
            <a:endParaRPr sz="1000"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Local Rank #0</a:t>
            </a:r>
            <a:endParaRPr sz="1000"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401250" y="2669338"/>
            <a:ext cx="1159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Global Rank #2</a:t>
            </a:r>
            <a:endParaRPr sz="1000"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Local Rank #1</a:t>
            </a:r>
            <a:endParaRPr sz="1000"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/>
          <p:nvPr/>
        </p:nvSpPr>
        <p:spPr>
          <a:xfrm>
            <a:off x="616350" y="1949150"/>
            <a:ext cx="1674300" cy="71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8" name="Google Shape;61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9" name="Google Shape;61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4.1. Full Parameter Sharding</a:t>
            </a:r>
            <a:endParaRPr/>
          </a:p>
        </p:txBody>
      </p:sp>
      <p:sp>
        <p:nvSpPr>
          <p:cNvPr id="620" name="Google Shape;620;p62"/>
          <p:cNvSpPr/>
          <p:nvPr/>
        </p:nvSpPr>
        <p:spPr>
          <a:xfrm>
            <a:off x="427800" y="1635625"/>
            <a:ext cx="2051400" cy="3027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62"/>
          <p:cNvSpPr txBox="1"/>
          <p:nvPr/>
        </p:nvSpPr>
        <p:spPr>
          <a:xfrm>
            <a:off x="810800" y="138953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highlight>
                <a:srgbClr val="EC118F"/>
              </a:highlight>
            </a:endParaRPr>
          </a:p>
        </p:txBody>
      </p:sp>
      <p:sp>
        <p:nvSpPr>
          <p:cNvPr id="622" name="Google Shape;622;p62"/>
          <p:cNvSpPr txBox="1"/>
          <p:nvPr/>
        </p:nvSpPr>
        <p:spPr>
          <a:xfrm>
            <a:off x="810800" y="206043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#1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623" name="Google Shape;623;p62"/>
          <p:cNvSpPr/>
          <p:nvPr/>
        </p:nvSpPr>
        <p:spPr>
          <a:xfrm>
            <a:off x="616350" y="2844175"/>
            <a:ext cx="1674300" cy="71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62"/>
          <p:cNvSpPr txBox="1"/>
          <p:nvPr/>
        </p:nvSpPr>
        <p:spPr>
          <a:xfrm>
            <a:off x="810800" y="2955463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#2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625" name="Google Shape;625;p62"/>
          <p:cNvSpPr/>
          <p:nvPr/>
        </p:nvSpPr>
        <p:spPr>
          <a:xfrm>
            <a:off x="616350" y="3739200"/>
            <a:ext cx="1674300" cy="71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62"/>
          <p:cNvSpPr txBox="1"/>
          <p:nvPr/>
        </p:nvSpPr>
        <p:spPr>
          <a:xfrm>
            <a:off x="810800" y="385048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#3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627" name="Google Shape;627;p62"/>
          <p:cNvSpPr txBox="1"/>
          <p:nvPr/>
        </p:nvSpPr>
        <p:spPr>
          <a:xfrm>
            <a:off x="2924100" y="1599050"/>
            <a:ext cx="5908200" cy="25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endParaRPr b="1" sz="25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Gradient through either forward and backward pass of specific subset of the model (here, layers).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Forward pass through only </a:t>
            </a:r>
            <a:r>
              <a:rPr lang="ko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#1</a:t>
            </a: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Backward pass through </a:t>
            </a:r>
            <a:r>
              <a:rPr lang="ko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#2</a:t>
            </a: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(given Gradient of </a:t>
            </a:r>
            <a:r>
              <a:rPr lang="ko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#3</a:t>
            </a: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/>
          <p:nvPr/>
        </p:nvSpPr>
        <p:spPr>
          <a:xfrm>
            <a:off x="616350" y="1949150"/>
            <a:ext cx="1674300" cy="71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3" name="Google Shape;63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4" name="Google Shape;63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4.1. Full Parameter Sharding</a:t>
            </a:r>
            <a:endParaRPr/>
          </a:p>
        </p:txBody>
      </p:sp>
      <p:sp>
        <p:nvSpPr>
          <p:cNvPr id="635" name="Google Shape;635;p63"/>
          <p:cNvSpPr/>
          <p:nvPr/>
        </p:nvSpPr>
        <p:spPr>
          <a:xfrm>
            <a:off x="427800" y="1635625"/>
            <a:ext cx="2051400" cy="3027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63"/>
          <p:cNvSpPr txBox="1"/>
          <p:nvPr/>
        </p:nvSpPr>
        <p:spPr>
          <a:xfrm>
            <a:off x="810800" y="138953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000">
              <a:highlight>
                <a:srgbClr val="EC118F"/>
              </a:highlight>
            </a:endParaRPr>
          </a:p>
        </p:txBody>
      </p:sp>
      <p:sp>
        <p:nvSpPr>
          <p:cNvPr id="637" name="Google Shape;637;p63"/>
          <p:cNvSpPr txBox="1"/>
          <p:nvPr/>
        </p:nvSpPr>
        <p:spPr>
          <a:xfrm>
            <a:off x="810800" y="206043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#1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638" name="Google Shape;638;p63"/>
          <p:cNvSpPr/>
          <p:nvPr/>
        </p:nvSpPr>
        <p:spPr>
          <a:xfrm>
            <a:off x="616350" y="2844175"/>
            <a:ext cx="1674300" cy="71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63"/>
          <p:cNvSpPr txBox="1"/>
          <p:nvPr/>
        </p:nvSpPr>
        <p:spPr>
          <a:xfrm>
            <a:off x="810800" y="2955463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#2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640" name="Google Shape;640;p63"/>
          <p:cNvSpPr/>
          <p:nvPr/>
        </p:nvSpPr>
        <p:spPr>
          <a:xfrm>
            <a:off x="616350" y="3739200"/>
            <a:ext cx="1674300" cy="71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63"/>
          <p:cNvSpPr txBox="1"/>
          <p:nvPr/>
        </p:nvSpPr>
        <p:spPr>
          <a:xfrm>
            <a:off x="810800" y="3850488"/>
            <a:ext cx="12858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#3</a:t>
            </a:r>
            <a:endParaRPr b="1" sz="2000">
              <a:highlight>
                <a:srgbClr val="EE4C2C"/>
              </a:highlight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2912100" y="1882150"/>
            <a:ext cx="49389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Optimizer States</a:t>
            </a:r>
            <a:endParaRPr b="1" sz="2000">
              <a:solidFill>
                <a:schemeClr val="lt1"/>
              </a:solidFill>
              <a:highlight>
                <a:srgbClr val="EC118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Gradients through backward pass of complete model.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i.e. Backward pass through all </a:t>
            </a:r>
            <a:r>
              <a:rPr lang="ko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Layer #1, #2, #3.</a:t>
            </a:r>
            <a:endParaRPr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8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= All backward Gradients</a:t>
            </a:r>
            <a:endParaRPr b="1" sz="1800">
              <a:solidFill>
                <a:schemeClr val="lt1"/>
              </a:solidFill>
              <a:highlight>
                <a:srgbClr val="EC118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4.1. Full Parameter Sharding</a:t>
            </a:r>
            <a:endParaRPr/>
          </a:p>
        </p:txBody>
      </p:sp>
      <p:sp>
        <p:nvSpPr>
          <p:cNvPr id="648" name="Google Shape;64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9" name="Google Shape;649;p64"/>
          <p:cNvSpPr txBox="1"/>
          <p:nvPr/>
        </p:nvSpPr>
        <p:spPr>
          <a:xfrm>
            <a:off x="2947200" y="1152000"/>
            <a:ext cx="32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C118F"/>
                </a:solidFill>
              </a:rPr>
              <a:t>Target of Replication</a:t>
            </a:r>
            <a:endParaRPr sz="3000">
              <a:solidFill>
                <a:srgbClr val="EC118F"/>
              </a:solidFill>
            </a:endParaRPr>
          </a:p>
        </p:txBody>
      </p:sp>
      <p:sp>
        <p:nvSpPr>
          <p:cNvPr id="650" name="Google Shape;650;p64"/>
          <p:cNvSpPr txBox="1"/>
          <p:nvPr/>
        </p:nvSpPr>
        <p:spPr>
          <a:xfrm>
            <a:off x="495275" y="2304100"/>
            <a:ext cx="36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DDP</a:t>
            </a:r>
            <a:endParaRPr b="1" sz="2000"/>
          </a:p>
        </p:txBody>
      </p:sp>
      <p:sp>
        <p:nvSpPr>
          <p:cNvPr id="651" name="Google Shape;651;p64"/>
          <p:cNvSpPr txBox="1"/>
          <p:nvPr/>
        </p:nvSpPr>
        <p:spPr>
          <a:xfrm>
            <a:off x="5008550" y="2304100"/>
            <a:ext cx="36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FSDP</a:t>
            </a:r>
            <a:endParaRPr b="1" sz="2000"/>
          </a:p>
        </p:txBody>
      </p:sp>
      <p:sp>
        <p:nvSpPr>
          <p:cNvPr id="652" name="Google Shape;652;p64"/>
          <p:cNvSpPr txBox="1"/>
          <p:nvPr/>
        </p:nvSpPr>
        <p:spPr>
          <a:xfrm>
            <a:off x="831850" y="298661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Full Model Weights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3" name="Google Shape;653;p64"/>
          <p:cNvCxnSpPr/>
          <p:nvPr/>
        </p:nvCxnSpPr>
        <p:spPr>
          <a:xfrm>
            <a:off x="4572000" y="2441525"/>
            <a:ext cx="0" cy="2303100"/>
          </a:xfrm>
          <a:prstGeom prst="straightConnector1">
            <a:avLst/>
          </a:prstGeom>
          <a:noFill/>
          <a:ln cap="flat" cmpd="sng" w="38100">
            <a:solidFill>
              <a:srgbClr val="7F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4" name="Google Shape;654;p64"/>
          <p:cNvSpPr txBox="1"/>
          <p:nvPr/>
        </p:nvSpPr>
        <p:spPr>
          <a:xfrm>
            <a:off x="831850" y="35323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Full Optimizer States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64"/>
          <p:cNvSpPr txBox="1"/>
          <p:nvPr/>
        </p:nvSpPr>
        <p:spPr>
          <a:xfrm>
            <a:off x="5312150" y="40781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E4C2C"/>
                </a:solidFill>
                <a:latin typeface="Open Sans"/>
                <a:ea typeface="Open Sans"/>
                <a:cs typeface="Open Sans"/>
                <a:sym typeface="Open Sans"/>
              </a:rPr>
              <a:t>Partial Gradients</a:t>
            </a:r>
            <a:endParaRPr b="1" sz="2000">
              <a:solidFill>
                <a:srgbClr val="EE4C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64"/>
          <p:cNvSpPr txBox="1"/>
          <p:nvPr/>
        </p:nvSpPr>
        <p:spPr>
          <a:xfrm>
            <a:off x="5312150" y="29866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E4C2C"/>
                </a:solidFill>
                <a:latin typeface="Open Sans"/>
                <a:ea typeface="Open Sans"/>
                <a:cs typeface="Open Sans"/>
                <a:sym typeface="Open Sans"/>
              </a:rPr>
              <a:t>Partial</a:t>
            </a: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Model Weights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64"/>
          <p:cNvSpPr txBox="1"/>
          <p:nvPr/>
        </p:nvSpPr>
        <p:spPr>
          <a:xfrm>
            <a:off x="5008550" y="3532400"/>
            <a:ext cx="36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E4C2C"/>
                </a:solidFill>
                <a:latin typeface="Open Sans"/>
                <a:ea typeface="Open Sans"/>
                <a:cs typeface="Open Sans"/>
                <a:sym typeface="Open Sans"/>
              </a:rPr>
              <a:t>Partial</a:t>
            </a: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Optimizer States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4.1. Full Parameter Sharding</a:t>
            </a:r>
            <a:endParaRPr/>
          </a:p>
        </p:txBody>
      </p:sp>
      <p:sp>
        <p:nvSpPr>
          <p:cNvPr id="663" name="Google Shape;663;p65"/>
          <p:cNvSpPr txBox="1"/>
          <p:nvPr>
            <p:ph idx="1" type="body"/>
          </p:nvPr>
        </p:nvSpPr>
        <p:spPr>
          <a:xfrm>
            <a:off x="449550" y="1147600"/>
            <a:ext cx="8244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Full Parameter Sharding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shards across processes gradients of the model</a:t>
            </a:r>
            <a:r>
              <a:rPr lang="ko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The name of Full Parameter Sharding comes from that parameters are “fully sharded” across the cluster.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c.f. Replication of full parameters in DDP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Thus, FSDP can be regarded as native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Inter-layer Parallelism</a:t>
            </a:r>
            <a:r>
              <a:rPr lang="ko"/>
              <a:t> or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Pipeline Parallelism</a:t>
            </a:r>
            <a:r>
              <a:rPr lang="ko"/>
              <a:t>.</a:t>
            </a:r>
            <a:endParaRPr/>
          </a:p>
        </p:txBody>
      </p:sp>
      <p:sp>
        <p:nvSpPr>
          <p:cNvPr id="664" name="Google Shape;66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4.2. FSDP optimization strategy</a:t>
            </a:r>
            <a:endParaRPr/>
          </a:p>
        </p:txBody>
      </p:sp>
      <p:sp>
        <p:nvSpPr>
          <p:cNvPr id="670" name="Google Shape;670;p66"/>
          <p:cNvSpPr txBox="1"/>
          <p:nvPr>
            <p:ph idx="1" type="body"/>
          </p:nvPr>
        </p:nvSpPr>
        <p:spPr>
          <a:xfrm>
            <a:off x="311700" y="1403450"/>
            <a:ext cx="8585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 also ensures that the computation for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each microbatch still local</a:t>
            </a:r>
            <a:r>
              <a:rPr lang="ko"/>
              <a:t> to each GPU worker, even with Full Parameter Sharding. (</a:t>
            </a:r>
            <a:r>
              <a:rPr lang="ko" u="sng">
                <a:solidFill>
                  <a:schemeClr val="hlink"/>
                </a:solidFill>
                <a:hlinkClick action="ppaction://hlinksldjump" r:id="rId3"/>
              </a:rPr>
              <a:t>#</a:t>
            </a:r>
            <a:r>
              <a:rPr lang="ko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FSDP does so by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sharing parameters in every forward/backward compute</a:t>
            </a:r>
            <a:r>
              <a:rPr lang="ko"/>
              <a:t>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i.e. instead of sharing each microbatch.</a:t>
            </a:r>
            <a:endParaRPr/>
          </a:p>
        </p:txBody>
      </p:sp>
      <p:sp>
        <p:nvSpPr>
          <p:cNvPr id="671" name="Google Shape;67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4.2. FSDP optimization 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677" name="Google Shape;677;p67"/>
          <p:cNvSpPr txBox="1"/>
          <p:nvPr>
            <p:ph idx="1" type="body"/>
          </p:nvPr>
        </p:nvSpPr>
        <p:spPr>
          <a:xfrm>
            <a:off x="311700" y="1403450"/>
            <a:ext cx="85854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Because FSDP synchronizes for Gradient, FSDP involves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larger communication volume</a:t>
            </a:r>
            <a:r>
              <a:rPr lang="ko"/>
              <a:t> compared to DDP.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FSDP reduces such increased communication overhead by </a:t>
            </a:r>
            <a:endParaRPr/>
          </a:p>
        </p:txBody>
      </p:sp>
      <p:sp>
        <p:nvSpPr>
          <p:cNvPr id="678" name="Google Shape;67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79" name="Google Shape;679;p67"/>
          <p:cNvSpPr txBox="1"/>
          <p:nvPr/>
        </p:nvSpPr>
        <p:spPr>
          <a:xfrm>
            <a:off x="1650300" y="3195800"/>
            <a:ext cx="5843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Decomposing communication/computation </a:t>
            </a:r>
            <a:b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and Overlapping them in training</a:t>
            </a:r>
            <a:endParaRPr b="1" sz="2500">
              <a:solidFill>
                <a:srgbClr val="EC118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 How FSDP operates</a:t>
            </a:r>
            <a:endParaRPr/>
          </a:p>
        </p:txBody>
      </p:sp>
      <p:sp>
        <p:nvSpPr>
          <p:cNvPr id="685" name="Google Shape;68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86" name="Google Shape;6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412" y="1262725"/>
            <a:ext cx="6289175" cy="34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5.1. Decomposition of All-Reduce</a:t>
            </a:r>
            <a:endParaRPr/>
          </a:p>
        </p:txBody>
      </p:sp>
      <p:sp>
        <p:nvSpPr>
          <p:cNvPr id="692" name="Google Shape;692;p69"/>
          <p:cNvSpPr txBox="1"/>
          <p:nvPr>
            <p:ph idx="1" type="body"/>
          </p:nvPr>
        </p:nvSpPr>
        <p:spPr>
          <a:xfrm>
            <a:off x="3093250" y="1489700"/>
            <a:ext cx="5739000" cy="30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In standard DDP,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optimizer states with respect to each batches</a:t>
            </a:r>
            <a:r>
              <a:rPr lang="ko"/>
              <a:t> are sync-ed across all devices via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All-Reduce.</a:t>
            </a:r>
            <a:br>
              <a:rPr lang="ko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94" name="Google Shape;694;p69"/>
          <p:cNvPicPr preferRelativeResize="0"/>
          <p:nvPr/>
        </p:nvPicPr>
        <p:blipFill rotWithShape="1">
          <a:blip r:embed="rId3">
            <a:alphaModFix/>
          </a:blip>
          <a:srcRect b="0" l="0" r="70189" t="0"/>
          <a:stretch/>
        </p:blipFill>
        <p:spPr>
          <a:xfrm>
            <a:off x="546700" y="1246825"/>
            <a:ext cx="185460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9"/>
          <p:cNvSpPr txBox="1"/>
          <p:nvPr/>
        </p:nvSpPr>
        <p:spPr>
          <a:xfrm>
            <a:off x="3123150" y="3319925"/>
            <a:ext cx="534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In FSDP, </a:t>
            </a:r>
            <a:b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20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such optimizer states are decomposed into multiple Gradients.</a:t>
            </a:r>
            <a:endParaRPr b="1" sz="2000">
              <a:solidFill>
                <a:srgbClr val="7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0"/>
          <p:cNvSpPr txBox="1"/>
          <p:nvPr/>
        </p:nvSpPr>
        <p:spPr>
          <a:xfrm>
            <a:off x="3050699" y="1683242"/>
            <a:ext cx="9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Batch </a:t>
            </a: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#A</a:t>
            </a:r>
            <a:endParaRPr b="1" sz="1300">
              <a:highlight>
                <a:srgbClr val="EE4C2C"/>
              </a:highlight>
            </a:endParaRPr>
          </a:p>
        </p:txBody>
      </p:sp>
      <p:sp>
        <p:nvSpPr>
          <p:cNvPr id="701" name="Google Shape;701;p70"/>
          <p:cNvSpPr/>
          <p:nvPr/>
        </p:nvSpPr>
        <p:spPr>
          <a:xfrm>
            <a:off x="2905329" y="1477925"/>
            <a:ext cx="4414200" cy="714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7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70"/>
          <p:cNvSpPr/>
          <p:nvPr/>
        </p:nvSpPr>
        <p:spPr>
          <a:xfrm>
            <a:off x="553775" y="1987377"/>
            <a:ext cx="1503300" cy="2908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5.1. Decomposition of All-Reduce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704" name="Google Shape;70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05" name="Google Shape;705;p70"/>
          <p:cNvPicPr preferRelativeResize="0"/>
          <p:nvPr/>
        </p:nvPicPr>
        <p:blipFill rotWithShape="1">
          <a:blip r:embed="rId3">
            <a:alphaModFix/>
          </a:blip>
          <a:srcRect b="44287" l="37877" r="35373" t="14511"/>
          <a:stretch/>
        </p:blipFill>
        <p:spPr>
          <a:xfrm>
            <a:off x="3137776" y="2721663"/>
            <a:ext cx="2256338" cy="19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70"/>
          <p:cNvSpPr txBox="1"/>
          <p:nvPr/>
        </p:nvSpPr>
        <p:spPr>
          <a:xfrm>
            <a:off x="311700" y="1127675"/>
            <a:ext cx="174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Scenario</a:t>
            </a:r>
            <a:endParaRPr b="1" sz="2500"/>
          </a:p>
        </p:txBody>
      </p:sp>
      <p:sp>
        <p:nvSpPr>
          <p:cNvPr id="707" name="Google Shape;707;p70"/>
          <p:cNvSpPr/>
          <p:nvPr/>
        </p:nvSpPr>
        <p:spPr>
          <a:xfrm>
            <a:off x="691954" y="2217134"/>
            <a:ext cx="1227000" cy="524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70"/>
          <p:cNvSpPr txBox="1"/>
          <p:nvPr/>
        </p:nvSpPr>
        <p:spPr>
          <a:xfrm>
            <a:off x="834458" y="1807022"/>
            <a:ext cx="9423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1300">
              <a:highlight>
                <a:srgbClr val="EC118F"/>
              </a:highlight>
            </a:endParaRPr>
          </a:p>
        </p:txBody>
      </p:sp>
      <p:sp>
        <p:nvSpPr>
          <p:cNvPr id="709" name="Google Shape;709;p70"/>
          <p:cNvSpPr txBox="1"/>
          <p:nvPr/>
        </p:nvSpPr>
        <p:spPr>
          <a:xfrm>
            <a:off x="834458" y="2298691"/>
            <a:ext cx="9423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Block</a:t>
            </a: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 #0</a:t>
            </a:r>
            <a:endParaRPr b="1" sz="1300">
              <a:highlight>
                <a:srgbClr val="EE4C2C"/>
              </a:highlight>
            </a:endParaRPr>
          </a:p>
        </p:txBody>
      </p:sp>
      <p:sp>
        <p:nvSpPr>
          <p:cNvPr id="710" name="Google Shape;710;p70"/>
          <p:cNvSpPr/>
          <p:nvPr/>
        </p:nvSpPr>
        <p:spPr>
          <a:xfrm>
            <a:off x="691954" y="2873054"/>
            <a:ext cx="1227000" cy="524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70"/>
          <p:cNvSpPr txBox="1"/>
          <p:nvPr/>
        </p:nvSpPr>
        <p:spPr>
          <a:xfrm>
            <a:off x="834458" y="2954611"/>
            <a:ext cx="9423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Block</a:t>
            </a: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 #1</a:t>
            </a:r>
            <a:endParaRPr b="1" sz="1300">
              <a:highlight>
                <a:srgbClr val="EE4C2C"/>
              </a:highlight>
            </a:endParaRPr>
          </a:p>
        </p:txBody>
      </p:sp>
      <p:sp>
        <p:nvSpPr>
          <p:cNvPr id="712" name="Google Shape;712;p70"/>
          <p:cNvSpPr/>
          <p:nvPr/>
        </p:nvSpPr>
        <p:spPr>
          <a:xfrm>
            <a:off x="691954" y="3528974"/>
            <a:ext cx="1227000" cy="524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70"/>
          <p:cNvSpPr txBox="1"/>
          <p:nvPr/>
        </p:nvSpPr>
        <p:spPr>
          <a:xfrm>
            <a:off x="834458" y="3610531"/>
            <a:ext cx="9423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Block</a:t>
            </a: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 #2</a:t>
            </a:r>
            <a:endParaRPr b="1" sz="1300">
              <a:highlight>
                <a:srgbClr val="EE4C2C"/>
              </a:highlight>
            </a:endParaRPr>
          </a:p>
        </p:txBody>
      </p:sp>
      <p:sp>
        <p:nvSpPr>
          <p:cNvPr id="714" name="Google Shape;714;p70"/>
          <p:cNvSpPr/>
          <p:nvPr/>
        </p:nvSpPr>
        <p:spPr>
          <a:xfrm>
            <a:off x="691929" y="4184899"/>
            <a:ext cx="1227000" cy="524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70"/>
          <p:cNvSpPr txBox="1"/>
          <p:nvPr/>
        </p:nvSpPr>
        <p:spPr>
          <a:xfrm>
            <a:off x="834433" y="4266456"/>
            <a:ext cx="9423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Block</a:t>
            </a: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 #3</a:t>
            </a:r>
            <a:endParaRPr b="1" sz="1300">
              <a:highlight>
                <a:srgbClr val="EE4C2C"/>
              </a:highlight>
            </a:endParaRPr>
          </a:p>
        </p:txBody>
      </p:sp>
      <p:cxnSp>
        <p:nvCxnSpPr>
          <p:cNvPr id="716" name="Google Shape;716;p70"/>
          <p:cNvCxnSpPr>
            <a:stCxn id="707" idx="3"/>
          </p:cNvCxnSpPr>
          <p:nvPr/>
        </p:nvCxnSpPr>
        <p:spPr>
          <a:xfrm>
            <a:off x="1918954" y="2479184"/>
            <a:ext cx="1245600" cy="781800"/>
          </a:xfrm>
          <a:prstGeom prst="straightConnector1">
            <a:avLst/>
          </a:prstGeom>
          <a:noFill/>
          <a:ln cap="flat" cmpd="sng" w="28575">
            <a:solidFill>
              <a:srgbClr val="EC118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17" name="Google Shape;717;p70"/>
          <p:cNvSpPr txBox="1"/>
          <p:nvPr/>
        </p:nvSpPr>
        <p:spPr>
          <a:xfrm>
            <a:off x="4712180" y="1297575"/>
            <a:ext cx="8598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1" sz="1300">
              <a:highlight>
                <a:srgbClr val="7F00FF"/>
              </a:highlight>
            </a:endParaRPr>
          </a:p>
        </p:txBody>
      </p:sp>
      <p:sp>
        <p:nvSpPr>
          <p:cNvPr id="718" name="Google Shape;718;p70"/>
          <p:cNvSpPr/>
          <p:nvPr/>
        </p:nvSpPr>
        <p:spPr>
          <a:xfrm>
            <a:off x="3050400" y="1671267"/>
            <a:ext cx="942600" cy="384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" name="Google Shape;719;p70"/>
          <p:cNvSpPr txBox="1"/>
          <p:nvPr/>
        </p:nvSpPr>
        <p:spPr>
          <a:xfrm>
            <a:off x="4099699" y="1677255"/>
            <a:ext cx="9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Batch #B</a:t>
            </a:r>
            <a:endParaRPr b="1" sz="1300">
              <a:highlight>
                <a:srgbClr val="EE4C2C"/>
              </a:highlight>
            </a:endParaRPr>
          </a:p>
        </p:txBody>
      </p:sp>
      <p:sp>
        <p:nvSpPr>
          <p:cNvPr id="720" name="Google Shape;720;p70"/>
          <p:cNvSpPr/>
          <p:nvPr/>
        </p:nvSpPr>
        <p:spPr>
          <a:xfrm>
            <a:off x="4099400" y="1665280"/>
            <a:ext cx="942600" cy="384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70"/>
          <p:cNvSpPr txBox="1"/>
          <p:nvPr/>
        </p:nvSpPr>
        <p:spPr>
          <a:xfrm>
            <a:off x="5148874" y="1671267"/>
            <a:ext cx="9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Batch #C</a:t>
            </a:r>
            <a:endParaRPr b="1" sz="1300">
              <a:highlight>
                <a:srgbClr val="EE4C2C"/>
              </a:highlight>
            </a:endParaRPr>
          </a:p>
        </p:txBody>
      </p:sp>
      <p:sp>
        <p:nvSpPr>
          <p:cNvPr id="722" name="Google Shape;722;p70"/>
          <p:cNvSpPr/>
          <p:nvPr/>
        </p:nvSpPr>
        <p:spPr>
          <a:xfrm>
            <a:off x="5148575" y="1659292"/>
            <a:ext cx="942600" cy="384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70"/>
          <p:cNvSpPr txBox="1"/>
          <p:nvPr/>
        </p:nvSpPr>
        <p:spPr>
          <a:xfrm>
            <a:off x="6198349" y="1665280"/>
            <a:ext cx="9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Batch #D</a:t>
            </a:r>
            <a:endParaRPr b="1" sz="1300">
              <a:highlight>
                <a:srgbClr val="EE4C2C"/>
              </a:highlight>
            </a:endParaRPr>
          </a:p>
        </p:txBody>
      </p:sp>
      <p:sp>
        <p:nvSpPr>
          <p:cNvPr id="724" name="Google Shape;724;p70"/>
          <p:cNvSpPr/>
          <p:nvPr/>
        </p:nvSpPr>
        <p:spPr>
          <a:xfrm>
            <a:off x="6198050" y="1653305"/>
            <a:ext cx="942600" cy="384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5" name="Google Shape;725;p70"/>
          <p:cNvCxnSpPr>
            <a:stCxn id="718" idx="2"/>
          </p:cNvCxnSpPr>
          <p:nvPr/>
        </p:nvCxnSpPr>
        <p:spPr>
          <a:xfrm flipH="1">
            <a:off x="3416700" y="2056167"/>
            <a:ext cx="105000" cy="997200"/>
          </a:xfrm>
          <a:prstGeom prst="straightConnector1">
            <a:avLst/>
          </a:prstGeom>
          <a:noFill/>
          <a:ln cap="flat" cmpd="sng" w="28575">
            <a:solidFill>
              <a:srgbClr val="7F00FF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726" name="Google Shape;726;p70"/>
          <p:cNvPicPr preferRelativeResize="0"/>
          <p:nvPr/>
        </p:nvPicPr>
        <p:blipFill rotWithShape="1">
          <a:blip r:embed="rId3">
            <a:alphaModFix/>
          </a:blip>
          <a:srcRect b="2498" l="71223" r="1672" t="62794"/>
          <a:stretch/>
        </p:blipFill>
        <p:spPr>
          <a:xfrm>
            <a:off x="6474825" y="2997575"/>
            <a:ext cx="2290750" cy="161080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0"/>
          <p:cNvSpPr/>
          <p:nvPr/>
        </p:nvSpPr>
        <p:spPr>
          <a:xfrm>
            <a:off x="5563350" y="3798313"/>
            <a:ext cx="742200" cy="192000"/>
          </a:xfrm>
          <a:prstGeom prst="rightArrow">
            <a:avLst>
              <a:gd fmla="val 37059" name="adj1"/>
              <a:gd fmla="val 63642" name="adj2"/>
            </a:avLst>
          </a:prstGeom>
          <a:solidFill>
            <a:srgbClr val="7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0"/>
          <p:cNvSpPr txBox="1"/>
          <p:nvPr/>
        </p:nvSpPr>
        <p:spPr>
          <a:xfrm>
            <a:off x="5545063" y="3305713"/>
            <a:ext cx="77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Sync</a:t>
            </a:r>
            <a:endParaRPr b="1" sz="2000">
              <a:highlight>
                <a:srgbClr val="7F00FF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</a:t>
            </a:r>
            <a:r>
              <a:rPr lang="ko"/>
              <a:t>.1. Decomposition of All-Reduce</a:t>
            </a:r>
            <a:endParaRPr/>
          </a:p>
        </p:txBody>
      </p:sp>
      <p:sp>
        <p:nvSpPr>
          <p:cNvPr id="734" name="Google Shape;734;p71"/>
          <p:cNvSpPr txBox="1"/>
          <p:nvPr>
            <p:ph idx="1" type="body"/>
          </p:nvPr>
        </p:nvSpPr>
        <p:spPr>
          <a:xfrm>
            <a:off x="3093250" y="2078825"/>
            <a:ext cx="5739000" cy="24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During the Reduce-Scatter phase,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the </a:t>
            </a:r>
            <a:r>
              <a:rPr lang="ko"/>
              <a:t>gradients are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aggregated in equal blocks</a:t>
            </a:r>
            <a:r>
              <a:rPr lang="ko"/>
              <a:t> among ranks based on their rank index.</a:t>
            </a:r>
            <a:endParaRPr/>
          </a:p>
        </p:txBody>
      </p:sp>
      <p:sp>
        <p:nvSpPr>
          <p:cNvPr id="735" name="Google Shape;73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36" name="Google Shape;736;p71"/>
          <p:cNvPicPr preferRelativeResize="0"/>
          <p:nvPr/>
        </p:nvPicPr>
        <p:blipFill rotWithShape="1">
          <a:blip r:embed="rId3">
            <a:alphaModFix/>
          </a:blip>
          <a:srcRect b="0" l="36795" r="35294" t="0"/>
          <a:stretch/>
        </p:blipFill>
        <p:spPr>
          <a:xfrm>
            <a:off x="650075" y="1246825"/>
            <a:ext cx="1736400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/>
              <a:t>Terminology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10"/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29" y="1705151"/>
            <a:ext cx="2429021" cy="32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50" y="1705150"/>
            <a:ext cx="4401707" cy="321217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521750" y="1135750"/>
            <a:ext cx="414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Data </a:t>
            </a:r>
            <a:r>
              <a:rPr b="1" lang="ko" sz="2500">
                <a:solidFill>
                  <a:srgbClr val="EC118F"/>
                </a:solidFill>
              </a:rPr>
              <a:t>Parallelism</a:t>
            </a:r>
            <a:endParaRPr b="1" sz="2500">
              <a:solidFill>
                <a:srgbClr val="EC118F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755188" y="1135750"/>
            <a:ext cx="414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Model</a:t>
            </a:r>
            <a:r>
              <a:rPr b="1" lang="ko" sz="2500">
                <a:solidFill>
                  <a:srgbClr val="EC118F"/>
                </a:solidFill>
              </a:rPr>
              <a:t> Parallelism</a:t>
            </a:r>
            <a:endParaRPr b="1" sz="2500">
              <a:solidFill>
                <a:srgbClr val="EC118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</a:t>
            </a:r>
            <a:r>
              <a:rPr lang="ko"/>
              <a:t>.1. Decomposition of All-Reduce</a:t>
            </a:r>
            <a:endParaRPr/>
          </a:p>
        </p:txBody>
      </p:sp>
      <p:sp>
        <p:nvSpPr>
          <p:cNvPr id="742" name="Google Shape;742;p72"/>
          <p:cNvSpPr txBox="1"/>
          <p:nvPr>
            <p:ph idx="1" type="body"/>
          </p:nvPr>
        </p:nvSpPr>
        <p:spPr>
          <a:xfrm>
            <a:off x="3064800" y="2083225"/>
            <a:ext cx="5767500" cy="24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During the all-gather phase,</a:t>
            </a:r>
            <a:br>
              <a:rPr lang="ko"/>
            </a:br>
            <a:br>
              <a:rPr lang="ko"/>
            </a:br>
            <a:r>
              <a:rPr lang="ko"/>
              <a:t>the sharded portion </a:t>
            </a:r>
            <a:r>
              <a:rPr lang="ko"/>
              <a:t>of aggregated gradients on each GPU </a:t>
            </a:r>
            <a:r>
              <a:rPr lang="ko"/>
              <a:t>are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propagated to all GPUs</a:t>
            </a:r>
            <a:r>
              <a:rPr lang="ko"/>
              <a:t>.</a:t>
            </a:r>
            <a:br>
              <a:rPr lang="ko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44" name="Google Shape;744;p72"/>
          <p:cNvPicPr preferRelativeResize="0"/>
          <p:nvPr/>
        </p:nvPicPr>
        <p:blipFill rotWithShape="1">
          <a:blip r:embed="rId3">
            <a:alphaModFix/>
          </a:blip>
          <a:srcRect b="0" l="70554" r="0" t="0"/>
          <a:stretch/>
        </p:blipFill>
        <p:spPr>
          <a:xfrm>
            <a:off x="650153" y="1204375"/>
            <a:ext cx="18319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</a:t>
            </a:r>
            <a:r>
              <a:rPr lang="ko"/>
              <a:t>.1. Decomposition of All-Reduce</a:t>
            </a:r>
            <a:endParaRPr/>
          </a:p>
        </p:txBody>
      </p:sp>
      <p:sp>
        <p:nvSpPr>
          <p:cNvPr id="750" name="Google Shape;750;p73"/>
          <p:cNvSpPr txBox="1"/>
          <p:nvPr>
            <p:ph idx="1" type="body"/>
          </p:nvPr>
        </p:nvSpPr>
        <p:spPr>
          <a:xfrm>
            <a:off x="4739100" y="1985813"/>
            <a:ext cx="40932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Once All-Reduce is </a:t>
            </a:r>
            <a:r>
              <a:rPr lang="ko"/>
              <a:t>decomposed </a:t>
            </a:r>
            <a:r>
              <a:rPr lang="ko"/>
              <a:t>into multiple Reduce-Scatter + All-Gather,</a:t>
            </a:r>
            <a:endParaRPr/>
          </a:p>
        </p:txBody>
      </p:sp>
      <p:sp>
        <p:nvSpPr>
          <p:cNvPr id="751" name="Google Shape;75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52" name="Google Shape;752;p73"/>
          <p:cNvPicPr preferRelativeResize="0"/>
          <p:nvPr/>
        </p:nvPicPr>
        <p:blipFill rotWithShape="1">
          <a:blip r:embed="rId3">
            <a:alphaModFix/>
          </a:blip>
          <a:srcRect b="0" l="36451" r="0" t="0"/>
          <a:stretch/>
        </p:blipFill>
        <p:spPr>
          <a:xfrm>
            <a:off x="311702" y="1152475"/>
            <a:ext cx="3953574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3"/>
          <p:cNvSpPr txBox="1"/>
          <p:nvPr/>
        </p:nvSpPr>
        <p:spPr>
          <a:xfrm>
            <a:off x="4485000" y="3324525"/>
            <a:ext cx="460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we </a:t>
            </a:r>
            <a:r>
              <a:rPr b="1" lang="ko" sz="2500">
                <a:solidFill>
                  <a:srgbClr val="EC118F"/>
                </a:solidFill>
              </a:rPr>
              <a:t>can now Rearrange them and Run Asynchronously.</a:t>
            </a:r>
            <a:endParaRPr b="1" sz="2500">
              <a:solidFill>
                <a:srgbClr val="EC118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</a:t>
            </a:r>
            <a:r>
              <a:rPr lang="ko"/>
              <a:t>.2. Structure of FSDP</a:t>
            </a:r>
            <a:endParaRPr/>
          </a:p>
        </p:txBody>
      </p:sp>
      <p:sp>
        <p:nvSpPr>
          <p:cNvPr id="759" name="Google Shape;75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60" name="Google Shape;760;p74"/>
          <p:cNvPicPr preferRelativeResize="0"/>
          <p:nvPr/>
        </p:nvPicPr>
        <p:blipFill rotWithShape="1">
          <a:blip r:embed="rId3">
            <a:alphaModFix/>
          </a:blip>
          <a:srcRect b="0" l="0" r="0" t="57677"/>
          <a:stretch/>
        </p:blipFill>
        <p:spPr>
          <a:xfrm>
            <a:off x="622225" y="1140525"/>
            <a:ext cx="7899550" cy="37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</a:t>
            </a:r>
            <a:r>
              <a:rPr lang="ko"/>
              <a:t>.2. Structure of FSDP</a:t>
            </a:r>
            <a:endParaRPr/>
          </a:p>
        </p:txBody>
      </p:sp>
      <p:sp>
        <p:nvSpPr>
          <p:cNvPr id="766" name="Google Shape;76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67" name="Google Shape;767;p75"/>
          <p:cNvPicPr preferRelativeResize="0"/>
          <p:nvPr/>
        </p:nvPicPr>
        <p:blipFill rotWithShape="1">
          <a:blip r:embed="rId3">
            <a:alphaModFix/>
          </a:blip>
          <a:srcRect b="0" l="0" r="0" t="57677"/>
          <a:stretch/>
        </p:blipFill>
        <p:spPr>
          <a:xfrm>
            <a:off x="311700" y="1347375"/>
            <a:ext cx="6692051" cy="319647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5"/>
          <p:cNvSpPr/>
          <p:nvPr/>
        </p:nvSpPr>
        <p:spPr>
          <a:xfrm>
            <a:off x="1193225" y="3072475"/>
            <a:ext cx="5632800" cy="1208100"/>
          </a:xfrm>
          <a:prstGeom prst="rect">
            <a:avLst/>
          </a:prstGeom>
          <a:noFill/>
          <a:ln cap="flat" cmpd="sng" w="76200">
            <a:solidFill>
              <a:srgbClr val="7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769" name="Google Shape;769;p75"/>
          <p:cNvSpPr/>
          <p:nvPr/>
        </p:nvSpPr>
        <p:spPr>
          <a:xfrm>
            <a:off x="1193225" y="1548975"/>
            <a:ext cx="5632800" cy="1208100"/>
          </a:xfrm>
          <a:prstGeom prst="rect">
            <a:avLst/>
          </a:prstGeom>
          <a:noFill/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770" name="Google Shape;770;p75"/>
          <p:cNvSpPr txBox="1"/>
          <p:nvPr/>
        </p:nvSpPr>
        <p:spPr>
          <a:xfrm>
            <a:off x="7147400" y="2109363"/>
            <a:ext cx="18441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Process #0</a:t>
            </a:r>
            <a:endParaRPr b="1" sz="2000">
              <a:solidFill>
                <a:schemeClr val="lt1"/>
              </a:solidFill>
              <a:highlight>
                <a:srgbClr val="EC118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highlight>
                <a:srgbClr val="EC118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Process #1</a:t>
            </a:r>
            <a:endParaRPr b="1" sz="2000"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5.2. Structure of FSDP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776" name="Google Shape;77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77" name="Google Shape;777;p76"/>
          <p:cNvPicPr preferRelativeResize="0"/>
          <p:nvPr/>
        </p:nvPicPr>
        <p:blipFill rotWithShape="1">
          <a:blip r:embed="rId3">
            <a:alphaModFix/>
          </a:blip>
          <a:srcRect b="0" l="0" r="0" t="57677"/>
          <a:stretch/>
        </p:blipFill>
        <p:spPr>
          <a:xfrm>
            <a:off x="202100" y="1512650"/>
            <a:ext cx="6249174" cy="29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6"/>
          <p:cNvSpPr/>
          <p:nvPr/>
        </p:nvSpPr>
        <p:spPr>
          <a:xfrm>
            <a:off x="202100" y="1461300"/>
            <a:ext cx="1544100" cy="3170700"/>
          </a:xfrm>
          <a:prstGeom prst="rect">
            <a:avLst/>
          </a:prstGeom>
          <a:noFill/>
          <a:ln cap="flat" cmpd="sng" w="76200">
            <a:solidFill>
              <a:srgbClr val="EE4C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779" name="Google Shape;779;p76"/>
          <p:cNvSpPr/>
          <p:nvPr/>
        </p:nvSpPr>
        <p:spPr>
          <a:xfrm>
            <a:off x="1837650" y="1461300"/>
            <a:ext cx="1267500" cy="3170700"/>
          </a:xfrm>
          <a:prstGeom prst="rect">
            <a:avLst/>
          </a:prstGeom>
          <a:noFill/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780" name="Google Shape;780;p76"/>
          <p:cNvSpPr/>
          <p:nvPr/>
        </p:nvSpPr>
        <p:spPr>
          <a:xfrm>
            <a:off x="3196600" y="1461300"/>
            <a:ext cx="2158800" cy="3170700"/>
          </a:xfrm>
          <a:prstGeom prst="rect">
            <a:avLst/>
          </a:prstGeom>
          <a:noFill/>
          <a:ln cap="flat" cmpd="sng" w="76200">
            <a:solidFill>
              <a:srgbClr val="7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781" name="Google Shape;781;p76"/>
          <p:cNvSpPr/>
          <p:nvPr/>
        </p:nvSpPr>
        <p:spPr>
          <a:xfrm>
            <a:off x="5446850" y="1461300"/>
            <a:ext cx="736200" cy="31707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782" name="Google Shape;782;p76"/>
          <p:cNvSpPr txBox="1"/>
          <p:nvPr/>
        </p:nvSpPr>
        <p:spPr>
          <a:xfrm>
            <a:off x="6451275" y="2066263"/>
            <a:ext cx="2672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rgbClr val="EE4C2C"/>
                </a:highlight>
                <a:latin typeface="Open Sans"/>
                <a:ea typeface="Open Sans"/>
                <a:cs typeface="Open Sans"/>
                <a:sym typeface="Open Sans"/>
              </a:rPr>
              <a:t>Construct</a:t>
            </a:r>
            <a:endParaRPr b="1" sz="2000">
              <a:solidFill>
                <a:schemeClr val="lt1"/>
              </a:solidFill>
              <a:highlight>
                <a:srgbClr val="EE4C2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Forward Pass</a:t>
            </a:r>
            <a:endParaRPr b="1" sz="2000">
              <a:solidFill>
                <a:schemeClr val="lt1"/>
              </a:solidFill>
              <a:highlight>
                <a:srgbClr val="EC118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Backward Pass</a:t>
            </a:r>
            <a:endParaRPr b="1" sz="2000">
              <a:solidFill>
                <a:schemeClr val="lt1"/>
              </a:solidFill>
              <a:highlight>
                <a:srgbClr val="7F00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AutoNum type="arabicPeriod"/>
            </a:pPr>
            <a:r>
              <a:rPr b="1" lang="ko" sz="2000">
                <a:solidFill>
                  <a:schemeClr val="lt1"/>
                </a:solidFill>
                <a:highlight>
                  <a:schemeClr val="accent5"/>
                </a:highlight>
                <a:latin typeface="Open Sans"/>
                <a:ea typeface="Open Sans"/>
                <a:cs typeface="Open Sans"/>
                <a:sym typeface="Open Sans"/>
              </a:rPr>
              <a:t>Update</a:t>
            </a:r>
            <a:endParaRPr b="1" sz="2000">
              <a:solidFill>
                <a:schemeClr val="lt1"/>
              </a:solidFill>
              <a:highlight>
                <a:schemeClr val="accent5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5.2.1. Construct</a:t>
            </a:r>
            <a:endParaRPr/>
          </a:p>
        </p:txBody>
      </p:sp>
      <p:sp>
        <p:nvSpPr>
          <p:cNvPr id="788" name="Google Shape;788;p77"/>
          <p:cNvSpPr txBox="1"/>
          <p:nvPr>
            <p:ph idx="1" type="body"/>
          </p:nvPr>
        </p:nvSpPr>
        <p:spPr>
          <a:xfrm>
            <a:off x="4506750" y="1681013"/>
            <a:ext cx="4475700" cy="23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Each process contains one block</a:t>
            </a:r>
            <a:r>
              <a:rPr lang="ko"/>
              <a:t> of the model;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e.g. Process #0 contains </a:t>
            </a:r>
            <a:r>
              <a:rPr b="1" lang="ko">
                <a:solidFill>
                  <a:srgbClr val="EE4C2C"/>
                </a:solidFill>
              </a:rPr>
              <a:t>Block #0</a:t>
            </a:r>
            <a:r>
              <a:rPr lang="ko"/>
              <a:t>.</a:t>
            </a:r>
            <a:br>
              <a:rPr lang="k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Dataset is also sharded for each process;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e.g. Process #0 contains </a:t>
            </a:r>
            <a:r>
              <a:rPr b="1" lang="ko">
                <a:solidFill>
                  <a:srgbClr val="EE4C2C"/>
                </a:solidFill>
              </a:rPr>
              <a:t>Batch #A</a:t>
            </a:r>
            <a:r>
              <a:rPr lang="ko"/>
              <a:t>.</a:t>
            </a:r>
            <a:endParaRPr/>
          </a:p>
        </p:txBody>
      </p:sp>
      <p:sp>
        <p:nvSpPr>
          <p:cNvPr id="789" name="Google Shape;78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90" name="Google Shape;790;p77"/>
          <p:cNvPicPr preferRelativeResize="0"/>
          <p:nvPr/>
        </p:nvPicPr>
        <p:blipFill rotWithShape="1">
          <a:blip r:embed="rId3">
            <a:alphaModFix/>
          </a:blip>
          <a:srcRect b="8616" l="3537" r="52248" t="65889"/>
          <a:stretch/>
        </p:blipFill>
        <p:spPr>
          <a:xfrm>
            <a:off x="311700" y="1620700"/>
            <a:ext cx="3861599" cy="251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5.2.2.</a:t>
            </a:r>
            <a:r>
              <a:rPr lang="ko"/>
              <a:t> Forward Pass</a:t>
            </a:r>
            <a:endParaRPr/>
          </a:p>
        </p:txBody>
      </p:sp>
      <p:sp>
        <p:nvSpPr>
          <p:cNvPr id="796" name="Google Shape;796;p78"/>
          <p:cNvSpPr txBox="1"/>
          <p:nvPr>
            <p:ph idx="1" type="body"/>
          </p:nvPr>
        </p:nvSpPr>
        <p:spPr>
          <a:xfrm>
            <a:off x="3250500" y="1319225"/>
            <a:ext cx="5581800" cy="32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Forward Pass stage,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each process perform following steps for all layers of the model.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>
                <a:solidFill>
                  <a:schemeClr val="lt1"/>
                </a:solidFill>
                <a:highlight>
                  <a:srgbClr val="EC118F"/>
                </a:highlight>
              </a:rPr>
              <a:t>Get layer using All-Gather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>
                <a:solidFill>
                  <a:schemeClr val="lt1"/>
                </a:solidFill>
                <a:highlight>
                  <a:srgbClr val="EC118F"/>
                </a:highlight>
              </a:rPr>
              <a:t>Compute forward pass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>
                <a:solidFill>
                  <a:schemeClr val="lt1"/>
                </a:solidFill>
                <a:highlight>
                  <a:srgbClr val="EC118F"/>
                </a:highlight>
              </a:rPr>
              <a:t>Discard gathered layer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(Assume there are N layers in each block)</a:t>
            </a:r>
            <a:endParaRPr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797" name="Google Shape;79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98" name="Google Shape;798;p78"/>
          <p:cNvPicPr preferRelativeResize="0"/>
          <p:nvPr/>
        </p:nvPicPr>
        <p:blipFill rotWithShape="1">
          <a:blip r:embed="rId3">
            <a:alphaModFix/>
          </a:blip>
          <a:srcRect b="8616" l="24506" r="52251" t="65889"/>
          <a:stretch/>
        </p:blipFill>
        <p:spPr>
          <a:xfrm>
            <a:off x="311700" y="1365375"/>
            <a:ext cx="2587816" cy="32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5.2.2. Forward Pass</a:t>
            </a:r>
            <a:endParaRPr/>
          </a:p>
        </p:txBody>
      </p:sp>
      <p:sp>
        <p:nvSpPr>
          <p:cNvPr id="804" name="Google Shape;804;p79"/>
          <p:cNvSpPr txBox="1"/>
          <p:nvPr>
            <p:ph idx="1" type="body"/>
          </p:nvPr>
        </p:nvSpPr>
        <p:spPr>
          <a:xfrm>
            <a:off x="3250500" y="1509825"/>
            <a:ext cx="5581800" cy="31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Step 1</a:t>
            </a:r>
            <a:endParaRPr b="1" sz="2000">
              <a:solidFill>
                <a:schemeClr val="lt1"/>
              </a:solidFill>
              <a:highlight>
                <a:srgbClr val="EC118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For Layer #0 (in </a:t>
            </a:r>
            <a:r>
              <a:rPr b="1" lang="ko">
                <a:solidFill>
                  <a:srgbClr val="EE4C2C"/>
                </a:solidFill>
              </a:rPr>
              <a:t>Block #0</a:t>
            </a:r>
            <a:r>
              <a:rPr lang="ko"/>
              <a:t>), </a:t>
            </a:r>
            <a:br>
              <a:rPr lang="ko"/>
            </a:br>
            <a:r>
              <a:rPr lang="ko"/>
              <a:t>Process #1 calls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All-Gather for Layer #0</a:t>
            </a:r>
            <a:r>
              <a:rPr lang="ko"/>
              <a:t> as Process #1 doesn’t have it.</a:t>
            </a:r>
            <a:br>
              <a:rPr lang="ko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(Process #0 can skip this, as Process #0 holds it on itself. )</a:t>
            </a:r>
            <a:endParaRPr/>
          </a:p>
        </p:txBody>
      </p:sp>
      <p:sp>
        <p:nvSpPr>
          <p:cNvPr id="805" name="Google Shape;80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06" name="Google Shape;806;p79"/>
          <p:cNvPicPr preferRelativeResize="0"/>
          <p:nvPr/>
        </p:nvPicPr>
        <p:blipFill rotWithShape="1">
          <a:blip r:embed="rId3">
            <a:alphaModFix/>
          </a:blip>
          <a:srcRect b="8616" l="24506" r="52251" t="65889"/>
          <a:stretch/>
        </p:blipFill>
        <p:spPr>
          <a:xfrm>
            <a:off x="311700" y="1365375"/>
            <a:ext cx="2587816" cy="32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5.2.2. Forward Pass</a:t>
            </a:r>
            <a:endParaRPr/>
          </a:p>
        </p:txBody>
      </p:sp>
      <p:sp>
        <p:nvSpPr>
          <p:cNvPr id="812" name="Google Shape;812;p80"/>
          <p:cNvSpPr txBox="1"/>
          <p:nvPr>
            <p:ph idx="1" type="body"/>
          </p:nvPr>
        </p:nvSpPr>
        <p:spPr>
          <a:xfrm>
            <a:off x="3250500" y="1495375"/>
            <a:ext cx="5581800" cy="31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Step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All</a:t>
            </a:r>
            <a:r>
              <a:rPr lang="ko"/>
              <a:t> Processes compute for Layer #0 on their own dataset.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e.g. Process #0 compute on </a:t>
            </a:r>
            <a:r>
              <a:rPr b="1" lang="ko">
                <a:solidFill>
                  <a:srgbClr val="EE4C2C"/>
                </a:solidFill>
              </a:rPr>
              <a:t>Batch #A</a:t>
            </a:r>
            <a:endParaRPr b="1">
              <a:solidFill>
                <a:srgbClr val="EE4C2C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14" name="Google Shape;814;p80"/>
          <p:cNvPicPr preferRelativeResize="0"/>
          <p:nvPr/>
        </p:nvPicPr>
        <p:blipFill rotWithShape="1">
          <a:blip r:embed="rId3">
            <a:alphaModFix/>
          </a:blip>
          <a:srcRect b="8616" l="24506" r="52251" t="65889"/>
          <a:stretch/>
        </p:blipFill>
        <p:spPr>
          <a:xfrm>
            <a:off x="311700" y="1365375"/>
            <a:ext cx="2587816" cy="32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5.2.2. Forward Pass</a:t>
            </a:r>
            <a:endParaRPr/>
          </a:p>
        </p:txBody>
      </p:sp>
      <p:sp>
        <p:nvSpPr>
          <p:cNvPr id="820" name="Google Shape;820;p81"/>
          <p:cNvSpPr txBox="1"/>
          <p:nvPr>
            <p:ph idx="1" type="body"/>
          </p:nvPr>
        </p:nvSpPr>
        <p:spPr>
          <a:xfrm>
            <a:off x="3250500" y="1495375"/>
            <a:ext cx="5581800" cy="31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Step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Process #1 discards gathered layer, Layer #0.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This is to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maximize memory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efficiency</a:t>
            </a:r>
            <a:r>
              <a:rPr lang="ko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22" name="Google Shape;822;p81"/>
          <p:cNvPicPr preferRelativeResize="0"/>
          <p:nvPr/>
        </p:nvPicPr>
        <p:blipFill rotWithShape="1">
          <a:blip r:embed="rId3">
            <a:alphaModFix/>
          </a:blip>
          <a:srcRect b="8616" l="24506" r="52251" t="65889"/>
          <a:stretch/>
        </p:blipFill>
        <p:spPr>
          <a:xfrm>
            <a:off x="311700" y="1365375"/>
            <a:ext cx="2587816" cy="320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10">
                <a:solidFill>
                  <a:srgbClr val="7F00FF"/>
                </a:solidFill>
              </a:rPr>
              <a:t>1.</a:t>
            </a:r>
            <a:r>
              <a:rPr lang="ko" sz="3010"/>
              <a:t> </a:t>
            </a:r>
            <a:r>
              <a:rPr lang="ko" sz="3010">
                <a:solidFill>
                  <a:srgbClr val="7F00FF"/>
                </a:solidFill>
              </a:rPr>
              <a:t>torch.distributed</a:t>
            </a:r>
            <a:endParaRPr sz="3010">
              <a:solidFill>
                <a:srgbClr val="7F00FF"/>
              </a:solidFill>
            </a:endParaRPr>
          </a:p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567900" y="2461050"/>
            <a:ext cx="8008200" cy="2214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EC118F"/>
              </a:gs>
              <a:gs pos="47000">
                <a:srgbClr val="EC118F"/>
              </a:gs>
              <a:gs pos="100000">
                <a:srgbClr val="7F00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186375" y="1775500"/>
            <a:ext cx="157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Low Level</a:t>
            </a:r>
            <a:endParaRPr b="1" sz="2000"/>
          </a:p>
        </p:txBody>
      </p:sp>
      <p:sp>
        <p:nvSpPr>
          <p:cNvPr id="154" name="Google Shape;154;p19"/>
          <p:cNvSpPr txBox="1"/>
          <p:nvPr/>
        </p:nvSpPr>
        <p:spPr>
          <a:xfrm>
            <a:off x="7228650" y="1775500"/>
            <a:ext cx="17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7F00FF"/>
                </a:highlight>
                <a:latin typeface="Open Sans"/>
                <a:ea typeface="Open Sans"/>
                <a:cs typeface="Open Sans"/>
                <a:sym typeface="Open Sans"/>
              </a:rPr>
              <a:t>High Level</a:t>
            </a:r>
            <a:endParaRPr b="1" sz="2000">
              <a:solidFill>
                <a:schemeClr val="lt1"/>
              </a:solidFill>
              <a:highlight>
                <a:srgbClr val="7F00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311700" y="3190300"/>
            <a:ext cx="220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Components</a:t>
            </a:r>
            <a:endParaRPr b="1" sz="2500">
              <a:solidFill>
                <a:srgbClr val="EC118F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3675750" y="3190300"/>
            <a:ext cx="179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Modules</a:t>
            </a:r>
            <a:endParaRPr b="1" sz="2500">
              <a:solidFill>
                <a:srgbClr val="EC118F"/>
              </a:solidFill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6942275" y="3161125"/>
            <a:ext cx="207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rgbClr val="7F00FF"/>
                </a:solidFill>
                <a:latin typeface="Open Sans"/>
                <a:ea typeface="Open Sans"/>
                <a:cs typeface="Open Sans"/>
                <a:sym typeface="Open Sans"/>
              </a:rPr>
              <a:t>Paradigms</a:t>
            </a:r>
            <a:endParaRPr b="1" sz="2500">
              <a:solidFill>
                <a:srgbClr val="7F00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5.2.2. Forward Pass</a:t>
            </a:r>
            <a:endParaRPr/>
          </a:p>
        </p:txBody>
      </p:sp>
      <p:sp>
        <p:nvSpPr>
          <p:cNvPr id="828" name="Google Shape;82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29" name="Google Shape;829;p82"/>
          <p:cNvPicPr preferRelativeResize="0"/>
          <p:nvPr/>
        </p:nvPicPr>
        <p:blipFill rotWithShape="1">
          <a:blip r:embed="rId3">
            <a:alphaModFix/>
          </a:blip>
          <a:srcRect b="8616" l="24506" r="52251" t="65889"/>
          <a:stretch/>
        </p:blipFill>
        <p:spPr>
          <a:xfrm>
            <a:off x="311700" y="1365375"/>
            <a:ext cx="2587816" cy="32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825" y="2282925"/>
            <a:ext cx="4065108" cy="1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2"/>
          <p:cNvSpPr txBox="1"/>
          <p:nvPr/>
        </p:nvSpPr>
        <p:spPr>
          <a:xfrm>
            <a:off x="3746400" y="16737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Pseudo Code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5.2.2. Forward Pass</a:t>
            </a:r>
            <a:endParaRPr/>
          </a:p>
        </p:txBody>
      </p:sp>
      <p:sp>
        <p:nvSpPr>
          <p:cNvPr id="837" name="Google Shape;83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38" name="Google Shape;838;p83"/>
          <p:cNvPicPr preferRelativeResize="0"/>
          <p:nvPr/>
        </p:nvPicPr>
        <p:blipFill rotWithShape="1">
          <a:blip r:embed="rId3">
            <a:alphaModFix/>
          </a:blip>
          <a:srcRect b="8616" l="24506" r="52251" t="65889"/>
          <a:stretch/>
        </p:blipFill>
        <p:spPr>
          <a:xfrm>
            <a:off x="311700" y="1365375"/>
            <a:ext cx="2587816" cy="3203401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3"/>
          <p:cNvSpPr txBox="1"/>
          <p:nvPr>
            <p:ph idx="1" type="body"/>
          </p:nvPr>
        </p:nvSpPr>
        <p:spPr>
          <a:xfrm>
            <a:off x="3250400" y="1979375"/>
            <a:ext cx="5581800" cy="25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At the end of forward pass,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each process contains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outputs of full model</a:t>
            </a:r>
            <a:r>
              <a:rPr lang="ko"/>
              <a:t> with respect to their own dataset.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5.2.3. Backward Pass</a:t>
            </a:r>
            <a:endParaRPr/>
          </a:p>
        </p:txBody>
      </p:sp>
      <p:sp>
        <p:nvSpPr>
          <p:cNvPr id="845" name="Google Shape;845;p84"/>
          <p:cNvSpPr txBox="1"/>
          <p:nvPr>
            <p:ph idx="1" type="body"/>
          </p:nvPr>
        </p:nvSpPr>
        <p:spPr>
          <a:xfrm>
            <a:off x="4257675" y="2102200"/>
            <a:ext cx="4574700" cy="24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Computation of backward pass is the same as forward pass, </a:t>
            </a:r>
            <a:br>
              <a:rPr lang="ko"/>
            </a:br>
            <a:r>
              <a:rPr lang="ko"/>
              <a:t>except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Gradient Synchronization</a:t>
            </a:r>
            <a:r>
              <a:rPr lang="ko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6" name="Google Shape;84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47" name="Google Shape;847;p84"/>
          <p:cNvPicPr preferRelativeResize="0"/>
          <p:nvPr/>
        </p:nvPicPr>
        <p:blipFill rotWithShape="1">
          <a:blip r:embed="rId3">
            <a:alphaModFix/>
          </a:blip>
          <a:srcRect b="7075" l="47438" r="16409" t="65436"/>
          <a:stretch/>
        </p:blipFill>
        <p:spPr>
          <a:xfrm>
            <a:off x="311700" y="1290225"/>
            <a:ext cx="3660226" cy="31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4"/>
          <p:cNvSpPr/>
          <p:nvPr/>
        </p:nvSpPr>
        <p:spPr>
          <a:xfrm>
            <a:off x="2766800" y="1290225"/>
            <a:ext cx="1105200" cy="3000900"/>
          </a:xfrm>
          <a:prstGeom prst="rect">
            <a:avLst/>
          </a:prstGeom>
          <a:noFill/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5.2.3. Backward Pass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854" name="Google Shape;854;p85"/>
          <p:cNvSpPr txBox="1"/>
          <p:nvPr>
            <p:ph idx="1" type="body"/>
          </p:nvPr>
        </p:nvSpPr>
        <p:spPr>
          <a:xfrm>
            <a:off x="4257675" y="1473700"/>
            <a:ext cx="45747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Gradient Synchronization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</a:t>
            </a:r>
            <a:r>
              <a:rPr lang="ko"/>
              <a:t>fter backward pass for each layer,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the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local gradients are synchronized</a:t>
            </a:r>
            <a:r>
              <a:rPr lang="ko"/>
              <a:t> across the processes via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reduce-scatter</a:t>
            </a:r>
            <a:r>
              <a:rPr lang="ko"/>
              <a:t>.</a:t>
            </a:r>
            <a:endParaRPr/>
          </a:p>
        </p:txBody>
      </p:sp>
      <p:sp>
        <p:nvSpPr>
          <p:cNvPr id="855" name="Google Shape;85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56" name="Google Shape;856;p85"/>
          <p:cNvPicPr preferRelativeResize="0"/>
          <p:nvPr/>
        </p:nvPicPr>
        <p:blipFill rotWithShape="1">
          <a:blip r:embed="rId3">
            <a:alphaModFix/>
          </a:blip>
          <a:srcRect b="7075" l="47438" r="16409" t="65436"/>
          <a:stretch/>
        </p:blipFill>
        <p:spPr>
          <a:xfrm>
            <a:off x="311700" y="1290225"/>
            <a:ext cx="3660226" cy="314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5.2.3. Backward Pass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862" name="Google Shape;86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63" name="Google Shape;863;p86"/>
          <p:cNvPicPr preferRelativeResize="0"/>
          <p:nvPr/>
        </p:nvPicPr>
        <p:blipFill rotWithShape="1">
          <a:blip r:embed="rId3">
            <a:alphaModFix/>
          </a:blip>
          <a:srcRect b="7075" l="47438" r="16409" t="65436"/>
          <a:stretch/>
        </p:blipFill>
        <p:spPr>
          <a:xfrm>
            <a:off x="311700" y="1290225"/>
            <a:ext cx="3660226" cy="314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100" y="1994723"/>
            <a:ext cx="4196925" cy="17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6"/>
          <p:cNvSpPr txBox="1"/>
          <p:nvPr/>
        </p:nvSpPr>
        <p:spPr>
          <a:xfrm>
            <a:off x="4272975" y="1363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Pseudo Code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5.2.4. Update</a:t>
            </a:r>
            <a:endParaRPr/>
          </a:p>
        </p:txBody>
      </p:sp>
      <p:sp>
        <p:nvSpPr>
          <p:cNvPr id="871" name="Google Shape;871;p87"/>
          <p:cNvSpPr txBox="1"/>
          <p:nvPr>
            <p:ph idx="1" type="body"/>
          </p:nvPr>
        </p:nvSpPr>
        <p:spPr>
          <a:xfrm>
            <a:off x="4263025" y="1370400"/>
            <a:ext cx="4170000" cy="30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Weight Update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Given reduced gradients from other processes,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each process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updates its local weight. </a:t>
            </a:r>
            <a:endParaRPr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872" name="Google Shape;872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73" name="Google Shape;873;p87"/>
          <p:cNvPicPr preferRelativeResize="0"/>
          <p:nvPr/>
        </p:nvPicPr>
        <p:blipFill rotWithShape="1">
          <a:blip r:embed="rId3">
            <a:alphaModFix/>
          </a:blip>
          <a:srcRect b="8720" l="78032" r="2278" t="65834"/>
          <a:stretch/>
        </p:blipFill>
        <p:spPr>
          <a:xfrm>
            <a:off x="1241225" y="1370400"/>
            <a:ext cx="1993450" cy="29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5.3</a:t>
            </a:r>
            <a:r>
              <a:rPr lang="ko"/>
              <a:t>. Comparison to DDP</a:t>
            </a:r>
            <a:endParaRPr/>
          </a:p>
        </p:txBody>
      </p:sp>
      <p:sp>
        <p:nvSpPr>
          <p:cNvPr id="879" name="Google Shape;87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80" name="Google Shape;880;p88"/>
          <p:cNvPicPr preferRelativeResize="0"/>
          <p:nvPr/>
        </p:nvPicPr>
        <p:blipFill rotWithShape="1">
          <a:blip r:embed="rId3">
            <a:alphaModFix/>
          </a:blip>
          <a:srcRect b="51805" l="0" r="22726" t="1665"/>
          <a:stretch/>
        </p:blipFill>
        <p:spPr>
          <a:xfrm>
            <a:off x="205175" y="1266950"/>
            <a:ext cx="3840276" cy="2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8"/>
          <p:cNvPicPr preferRelativeResize="0"/>
          <p:nvPr/>
        </p:nvPicPr>
        <p:blipFill rotWithShape="1">
          <a:blip r:embed="rId3">
            <a:alphaModFix/>
          </a:blip>
          <a:srcRect b="0" l="0" r="1146" t="52518"/>
          <a:stretch/>
        </p:blipFill>
        <p:spPr>
          <a:xfrm>
            <a:off x="4172670" y="1266950"/>
            <a:ext cx="4814034" cy="2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5.3. Comparison to DDP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887" name="Google Shape;887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88" name="Google Shape;888;p89"/>
          <p:cNvPicPr preferRelativeResize="0"/>
          <p:nvPr/>
        </p:nvPicPr>
        <p:blipFill rotWithShape="1">
          <a:blip r:embed="rId3">
            <a:alphaModFix/>
          </a:blip>
          <a:srcRect b="51805" l="0" r="22726" t="1665"/>
          <a:stretch/>
        </p:blipFill>
        <p:spPr>
          <a:xfrm>
            <a:off x="205175" y="1266950"/>
            <a:ext cx="3840276" cy="2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9"/>
          <p:cNvPicPr preferRelativeResize="0"/>
          <p:nvPr/>
        </p:nvPicPr>
        <p:blipFill rotWithShape="1">
          <a:blip r:embed="rId3">
            <a:alphaModFix/>
          </a:blip>
          <a:srcRect b="0" l="0" r="1146" t="52518"/>
          <a:stretch/>
        </p:blipFill>
        <p:spPr>
          <a:xfrm>
            <a:off x="4172670" y="1266950"/>
            <a:ext cx="4814034" cy="2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89"/>
          <p:cNvSpPr/>
          <p:nvPr/>
        </p:nvSpPr>
        <p:spPr>
          <a:xfrm>
            <a:off x="5353004" y="1894150"/>
            <a:ext cx="614100" cy="1645500"/>
          </a:xfrm>
          <a:prstGeom prst="rect">
            <a:avLst/>
          </a:prstGeom>
          <a:noFill/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891" name="Google Shape;891;p89"/>
          <p:cNvSpPr/>
          <p:nvPr/>
        </p:nvSpPr>
        <p:spPr>
          <a:xfrm>
            <a:off x="6473404" y="1894150"/>
            <a:ext cx="614100" cy="1645500"/>
          </a:xfrm>
          <a:prstGeom prst="rect">
            <a:avLst/>
          </a:prstGeom>
          <a:noFill/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892" name="Google Shape;892;p89"/>
          <p:cNvSpPr txBox="1"/>
          <p:nvPr/>
        </p:nvSpPr>
        <p:spPr>
          <a:xfrm>
            <a:off x="706350" y="4125775"/>
            <a:ext cx="7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FSDP does have more communications than DDP.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5.3. Comparison to DDP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898" name="Google Shape;89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99" name="Google Shape;899;p90"/>
          <p:cNvPicPr preferRelativeResize="0"/>
          <p:nvPr/>
        </p:nvPicPr>
        <p:blipFill rotWithShape="1">
          <a:blip r:embed="rId3">
            <a:alphaModFix/>
          </a:blip>
          <a:srcRect b="0" l="0" r="1146" t="52518"/>
          <a:stretch/>
        </p:blipFill>
        <p:spPr>
          <a:xfrm>
            <a:off x="77125" y="1639725"/>
            <a:ext cx="4957626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0"/>
          <p:cNvSpPr txBox="1"/>
          <p:nvPr/>
        </p:nvSpPr>
        <p:spPr>
          <a:xfrm>
            <a:off x="4847325" y="2263300"/>
            <a:ext cx="4116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EC118F"/>
                </a:solidFill>
              </a:rPr>
              <a:t>However, FSDP can overlap communication with computation.</a:t>
            </a:r>
            <a:endParaRPr b="1" sz="2500">
              <a:solidFill>
                <a:srgbClr val="EC118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</a:t>
            </a:r>
            <a:r>
              <a:rPr lang="ko"/>
              <a:t>.4. Full Architecture of FSDP</a:t>
            </a:r>
            <a:endParaRPr/>
          </a:p>
        </p:txBody>
      </p:sp>
      <p:sp>
        <p:nvSpPr>
          <p:cNvPr id="906" name="Google Shape;906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07" name="Google Shape;9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63" y="1152476"/>
            <a:ext cx="7915274" cy="357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10">
                <a:solidFill>
                  <a:srgbClr val="7F00FF"/>
                </a:solidFill>
              </a:rPr>
              <a:t>1.1 Main components of torch.distributed</a:t>
            </a:r>
            <a:endParaRPr sz="3010">
              <a:solidFill>
                <a:srgbClr val="7F00FF"/>
              </a:solidFill>
            </a:endParaRPr>
          </a:p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955863" y="2457850"/>
            <a:ext cx="1743300" cy="1743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Distributed Data-Parallel Training</a:t>
            </a:r>
            <a:endParaRPr b="1" sz="1800">
              <a:solidFill>
                <a:srgbClr val="EC118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3700338" y="2457850"/>
            <a:ext cx="1743300" cy="1743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Distributed RPC Framework</a:t>
            </a:r>
            <a:endParaRPr b="1" sz="2000">
              <a:solidFill>
                <a:srgbClr val="EC118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6444813" y="2457850"/>
            <a:ext cx="1743300" cy="1743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EC118F"/>
                </a:solidFill>
                <a:latin typeface="Open Sans"/>
                <a:ea typeface="Open Sans"/>
                <a:cs typeface="Open Sans"/>
                <a:sym typeface="Open Sans"/>
              </a:rPr>
              <a:t>Communication Core Library</a:t>
            </a:r>
            <a:endParaRPr b="1" sz="1500">
              <a:solidFill>
                <a:srgbClr val="EC118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47825" y="1559450"/>
            <a:ext cx="215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DDP</a:t>
            </a:r>
            <a:endParaRPr b="1" sz="3500"/>
          </a:p>
        </p:txBody>
      </p:sp>
      <p:sp>
        <p:nvSpPr>
          <p:cNvPr id="168" name="Google Shape;168;p20"/>
          <p:cNvSpPr txBox="1"/>
          <p:nvPr/>
        </p:nvSpPr>
        <p:spPr>
          <a:xfrm>
            <a:off x="3492300" y="1559450"/>
            <a:ext cx="215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RPC</a:t>
            </a:r>
            <a:endParaRPr b="1" sz="3500"/>
          </a:p>
        </p:txBody>
      </p:sp>
      <p:sp>
        <p:nvSpPr>
          <p:cNvPr id="169" name="Google Shape;169;p20"/>
          <p:cNvSpPr txBox="1"/>
          <p:nvPr/>
        </p:nvSpPr>
        <p:spPr>
          <a:xfrm>
            <a:off x="6236775" y="1559450"/>
            <a:ext cx="215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c10d</a:t>
            </a:r>
            <a:endParaRPr b="1" sz="35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5.4. Full Architecture of FSDP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913" name="Google Shape;913;p92"/>
          <p:cNvSpPr txBox="1"/>
          <p:nvPr>
            <p:ph idx="1" type="body"/>
          </p:nvPr>
        </p:nvSpPr>
        <p:spPr>
          <a:xfrm>
            <a:off x="4100525" y="1972150"/>
            <a:ext cx="4731900" cy="25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Although previous example has 1:N layers per FSDP instance,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FSDP can also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map N:M layers</a:t>
            </a:r>
            <a:r>
              <a:rPr lang="ko"/>
              <a:t>.</a:t>
            </a:r>
            <a:endParaRPr/>
          </a:p>
        </p:txBody>
      </p:sp>
      <p:sp>
        <p:nvSpPr>
          <p:cNvPr id="914" name="Google Shape;91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15" name="Google Shape;915;p92"/>
          <p:cNvPicPr preferRelativeResize="0"/>
          <p:nvPr/>
        </p:nvPicPr>
        <p:blipFill rotWithShape="1">
          <a:blip r:embed="rId3">
            <a:alphaModFix/>
          </a:blip>
          <a:srcRect b="67694" l="65450" r="0" t="10717"/>
          <a:stretch/>
        </p:blipFill>
        <p:spPr>
          <a:xfrm>
            <a:off x="383950" y="2096566"/>
            <a:ext cx="3367501" cy="9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5.4. Full Architecture of FSDP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921" name="Google Shape;921;p93"/>
          <p:cNvSpPr txBox="1"/>
          <p:nvPr>
            <p:ph idx="1" type="body"/>
          </p:nvPr>
        </p:nvSpPr>
        <p:spPr>
          <a:xfrm>
            <a:off x="4100525" y="1661525"/>
            <a:ext cx="4731900" cy="29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this case,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although some instances contain </a:t>
            </a:r>
            <a:r>
              <a:rPr lang="ko"/>
              <a:t>redundant layers</a:t>
            </a:r>
            <a:r>
              <a:rPr lang="ko"/>
              <a:t>, (=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waste of memory</a:t>
            </a:r>
            <a:r>
              <a:rPr lang="ko"/>
              <a:t>),</a:t>
            </a:r>
            <a:br>
              <a:rPr lang="ko"/>
            </a:br>
            <a:r>
              <a:rPr lang="ko"/>
              <a:t>they are </a:t>
            </a:r>
            <a:r>
              <a:rPr lang="ko"/>
              <a:t>cooperating in communication </a:t>
            </a:r>
            <a:br>
              <a:rPr lang="ko"/>
            </a:br>
            <a:r>
              <a:rPr lang="ko"/>
              <a:t>(=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share communication load</a:t>
            </a:r>
            <a:r>
              <a:rPr lang="ko"/>
              <a:t>).</a:t>
            </a:r>
            <a:endParaRPr/>
          </a:p>
        </p:txBody>
      </p:sp>
      <p:sp>
        <p:nvSpPr>
          <p:cNvPr id="922" name="Google Shape;92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23" name="Google Shape;923;p93"/>
          <p:cNvPicPr preferRelativeResize="0"/>
          <p:nvPr/>
        </p:nvPicPr>
        <p:blipFill rotWithShape="1">
          <a:blip r:embed="rId3">
            <a:alphaModFix/>
          </a:blip>
          <a:srcRect b="67694" l="65450" r="0" t="10717"/>
          <a:stretch/>
        </p:blipFill>
        <p:spPr>
          <a:xfrm>
            <a:off x="383950" y="2096566"/>
            <a:ext cx="3367501" cy="9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5.4. Full Architecture of FSDP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929" name="Google Shape;929;p94"/>
          <p:cNvSpPr txBox="1"/>
          <p:nvPr>
            <p:ph idx="1" type="body"/>
          </p:nvPr>
        </p:nvSpPr>
        <p:spPr>
          <a:xfrm>
            <a:off x="375650" y="1248900"/>
            <a:ext cx="85662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FSDP also </a:t>
            </a:r>
            <a:r>
              <a:rPr lang="ko"/>
              <a:t>supports</a:t>
            </a:r>
            <a:r>
              <a:rPr lang="ko"/>
              <a:t>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CPU-offload</a:t>
            </a:r>
            <a:r>
              <a:rPr lang="ko"/>
              <a:t> (Zero-Offload)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in cases where 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even sharded parameters are too large</a:t>
            </a:r>
            <a:r>
              <a:rPr lang="ko"/>
              <a:t> to fit in each device. </a:t>
            </a:r>
            <a:endParaRPr/>
          </a:p>
        </p:txBody>
      </p:sp>
      <p:sp>
        <p:nvSpPr>
          <p:cNvPr id="930" name="Google Shape;930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31" name="Google Shape;931;p94"/>
          <p:cNvPicPr preferRelativeResize="0"/>
          <p:nvPr/>
        </p:nvPicPr>
        <p:blipFill rotWithShape="1">
          <a:blip r:embed="rId3">
            <a:alphaModFix/>
          </a:blip>
          <a:srcRect b="62238" l="0" r="0" t="0"/>
          <a:stretch/>
        </p:blipFill>
        <p:spPr>
          <a:xfrm>
            <a:off x="375725" y="3086625"/>
            <a:ext cx="8566052" cy="146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94"/>
          <p:cNvSpPr/>
          <p:nvPr/>
        </p:nvSpPr>
        <p:spPr>
          <a:xfrm>
            <a:off x="375650" y="2902125"/>
            <a:ext cx="1184700" cy="1244400"/>
          </a:xfrm>
          <a:prstGeom prst="rect">
            <a:avLst/>
          </a:prstGeom>
          <a:noFill/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sp>
        <p:nvSpPr>
          <p:cNvPr id="933" name="Google Shape;933;p94"/>
          <p:cNvSpPr/>
          <p:nvPr/>
        </p:nvSpPr>
        <p:spPr>
          <a:xfrm>
            <a:off x="5873825" y="2941075"/>
            <a:ext cx="1184700" cy="1244400"/>
          </a:xfrm>
          <a:prstGeom prst="rect">
            <a:avLst/>
          </a:prstGeom>
          <a:noFill/>
          <a:ln cap="flat" cmpd="sng" w="76200">
            <a:solidFill>
              <a:srgbClr val="EC11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5.4. Full Architecture of FSDP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939" name="Google Shape;939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40" name="Google Shape;9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00" y="1329050"/>
            <a:ext cx="3617625" cy="35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5"/>
          <p:cNvSpPr txBox="1"/>
          <p:nvPr>
            <p:ph idx="1" type="body"/>
          </p:nvPr>
        </p:nvSpPr>
        <p:spPr>
          <a:xfrm>
            <a:off x="4628350" y="1769875"/>
            <a:ext cx="41706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CPU Offload for shard loading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CPU memory </a:t>
            </a:r>
            <a:r>
              <a:rPr lang="ko"/>
              <a:t>temporally</a:t>
            </a:r>
            <a:r>
              <a:rPr lang="ko"/>
              <a:t> contains model shard and sends copy to device.</a:t>
            </a:r>
            <a:r>
              <a:rPr lang="ko">
                <a:solidFill>
                  <a:schemeClr val="lt1"/>
                </a:solidFill>
                <a:highlight>
                  <a:srgbClr val="EC118F"/>
                </a:highlight>
              </a:rPr>
              <a:t> </a:t>
            </a:r>
            <a:endParaRPr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5.4. Full Architecture of FSDP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947" name="Google Shape;947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48" name="Google Shape;948;p96"/>
          <p:cNvSpPr txBox="1"/>
          <p:nvPr>
            <p:ph idx="1" type="body"/>
          </p:nvPr>
        </p:nvSpPr>
        <p:spPr>
          <a:xfrm>
            <a:off x="4628350" y="1769875"/>
            <a:ext cx="41706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highlight>
                  <a:srgbClr val="EC118F"/>
                </a:highlight>
              </a:rPr>
              <a:t>CPU Offload for Optimizer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CPU is responsible for updating the parameters and holding onto the optimizer state. </a:t>
            </a:r>
            <a:endParaRPr>
              <a:solidFill>
                <a:schemeClr val="lt1"/>
              </a:solidFill>
              <a:highlight>
                <a:srgbClr val="EC118F"/>
              </a:highlight>
            </a:endParaRPr>
          </a:p>
        </p:txBody>
      </p:sp>
      <p:pic>
        <p:nvPicPr>
          <p:cNvPr id="949" name="Google Shape;94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95" y="2059095"/>
            <a:ext cx="4346826" cy="136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5.5. Performance Analysis</a:t>
            </a:r>
            <a:endParaRPr/>
          </a:p>
        </p:txBody>
      </p:sp>
      <p:sp>
        <p:nvSpPr>
          <p:cNvPr id="955" name="Google Shape;955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56" name="Google Shape;95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00" y="1119275"/>
            <a:ext cx="3661651" cy="1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00" y="2940525"/>
            <a:ext cx="3623448" cy="1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9575" y="1119275"/>
            <a:ext cx="4266699" cy="20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97"/>
          <p:cNvSpPr txBox="1"/>
          <p:nvPr/>
        </p:nvSpPr>
        <p:spPr>
          <a:xfrm>
            <a:off x="4242850" y="3305350"/>
            <a:ext cx="4642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C118F"/>
                </a:solidFill>
              </a:rPr>
              <a:t>For small, medium sized models, FSDP suffers </a:t>
            </a:r>
            <a:r>
              <a:rPr b="1" lang="ko" sz="2000">
                <a:solidFill>
                  <a:srgbClr val="EC118F"/>
                </a:solidFill>
              </a:rPr>
              <a:t>severely</a:t>
            </a:r>
            <a:r>
              <a:rPr b="1" lang="ko" sz="2000">
                <a:solidFill>
                  <a:srgbClr val="EC118F"/>
                </a:solidFill>
              </a:rPr>
              <a:t> from Communication Overhead.</a:t>
            </a:r>
            <a:endParaRPr b="1" sz="2000">
              <a:solidFill>
                <a:srgbClr val="EC118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5.5. Performance Analysis</a:t>
            </a:r>
            <a:endParaRPr/>
          </a:p>
        </p:txBody>
      </p:sp>
      <p:sp>
        <p:nvSpPr>
          <p:cNvPr id="965" name="Google Shape;965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66" name="Google Shape;96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0" y="1249525"/>
            <a:ext cx="4117374" cy="35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8"/>
          <p:cNvSpPr txBox="1"/>
          <p:nvPr/>
        </p:nvSpPr>
        <p:spPr>
          <a:xfrm>
            <a:off x="4504375" y="2540650"/>
            <a:ext cx="445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C118F"/>
                </a:solidFill>
              </a:rPr>
              <a:t>But FSDP can train large models, with low memory footprint.</a:t>
            </a:r>
            <a:endParaRPr b="1" sz="2000">
              <a:solidFill>
                <a:srgbClr val="EC118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5.5. Performance Analysis</a:t>
            </a:r>
            <a:endParaRPr/>
          </a:p>
        </p:txBody>
      </p:sp>
      <p:sp>
        <p:nvSpPr>
          <p:cNvPr id="973" name="Google Shape;973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74" name="Google Shape;97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1375"/>
            <a:ext cx="4192675" cy="3647627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99"/>
          <p:cNvSpPr txBox="1"/>
          <p:nvPr/>
        </p:nvSpPr>
        <p:spPr>
          <a:xfrm>
            <a:off x="4504375" y="2540650"/>
            <a:ext cx="445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C118F"/>
                </a:solidFill>
              </a:rPr>
              <a:t>Only FSDP can train extremely large models. </a:t>
            </a:r>
            <a:endParaRPr b="1" sz="2000">
              <a:solidFill>
                <a:srgbClr val="EC118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5.5. Performance Analysis</a:t>
            </a:r>
            <a:endParaRPr/>
          </a:p>
        </p:txBody>
      </p:sp>
      <p:sp>
        <p:nvSpPr>
          <p:cNvPr id="981" name="Google Shape;981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82" name="Google Shape;9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475" y="1453150"/>
            <a:ext cx="5093325" cy="32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01"/>
          <p:cNvSpPr txBox="1"/>
          <p:nvPr>
            <p:ph idx="1" type="body"/>
          </p:nvPr>
        </p:nvSpPr>
        <p:spPr>
          <a:xfrm>
            <a:off x="311700" y="1403450"/>
            <a:ext cx="8585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PYTORCH DISTRIBUTED OVERVIEW [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https://pytorch.org/tutorials/beginner/dist_overview.html</a:t>
            </a:r>
            <a:r>
              <a:rPr lang="ko"/>
              <a:t>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GETTING STARTED WITH DISTRIBUTED DATA PARALLEL [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https://pytorch.org/tutorials/intermediate/ddp_tutorial.html</a:t>
            </a:r>
            <a:r>
              <a:rPr lang="ko"/>
              <a:t>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WRITING DISTRIBUTED APPLICATIONS WITH PYTORCH [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https://pytorch.org/tutorials/intermediate/dist_tuto.html</a:t>
            </a:r>
            <a:r>
              <a:rPr lang="ko"/>
              <a:t>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DISTRIBUTED RPC FRAMEWORK [</a:t>
            </a:r>
            <a:r>
              <a:rPr lang="ko" u="sng">
                <a:solidFill>
                  <a:schemeClr val="hlink"/>
                </a:solidFill>
                <a:hlinkClick r:id="rId6"/>
              </a:rPr>
              <a:t>https://pytorch.org/docs/stable/rpc.html</a:t>
            </a:r>
            <a:r>
              <a:rPr lang="ko"/>
              <a:t>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Launching and configuring distributed data parallel applications [</a:t>
            </a:r>
            <a:r>
              <a:rPr lang="ko" u="sng">
                <a:solidFill>
                  <a:schemeClr val="hlink"/>
                </a:solidFill>
                <a:hlinkClick r:id="rId7"/>
              </a:rPr>
              <a:t>https://github.com/pytorch/examples/blob/main/distributed/ddp/README.md</a:t>
            </a:r>
            <a:r>
              <a:rPr lang="ko"/>
              <a:t>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PIPELINE PARALLELISM [</a:t>
            </a:r>
            <a:r>
              <a:rPr lang="ko" u="sng">
                <a:solidFill>
                  <a:schemeClr val="hlink"/>
                </a:solidFill>
                <a:hlinkClick r:id="rId8"/>
              </a:rPr>
              <a:t>https://pytorch.org/docs/stable/pipeline.html</a:t>
            </a:r>
            <a:r>
              <a:rPr lang="ko"/>
              <a:t>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TRAINING TRANSFORMER MODELS USING DISTRIBUTED DATA PARALLEL AND PIPELINE PARALLELISM [</a:t>
            </a:r>
            <a:r>
              <a:rPr lang="ko" u="sng">
                <a:solidFill>
                  <a:schemeClr val="hlink"/>
                </a:solidFill>
                <a:hlinkClick r:id="rId9"/>
              </a:rPr>
              <a:t>https://pytorch.org/tutorials/advanced/ddp_pipeline.html</a:t>
            </a:r>
            <a:r>
              <a:rPr lang="ko"/>
              <a:t>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ELASTIC AGENT [</a:t>
            </a:r>
            <a:r>
              <a:rPr lang="ko" u="sng">
                <a:solidFill>
                  <a:schemeClr val="hlink"/>
                </a:solidFill>
                <a:hlinkClick r:id="rId10"/>
              </a:rPr>
              <a:t>https://pytorch.org/docs/stable/elastic/agent.html</a:t>
            </a:r>
            <a:r>
              <a:rPr lang="ko"/>
              <a:t>]</a:t>
            </a:r>
            <a:endParaRPr/>
          </a:p>
        </p:txBody>
      </p:sp>
      <p:sp>
        <p:nvSpPr>
          <p:cNvPr id="988" name="Google Shape;98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/>
              <a:t>Acknowledgement</a:t>
            </a:r>
            <a:endParaRPr/>
          </a:p>
        </p:txBody>
      </p:sp>
      <p:sp>
        <p:nvSpPr>
          <p:cNvPr id="989" name="Google Shape;98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10">
                <a:solidFill>
                  <a:srgbClr val="7F00FF"/>
                </a:solidFill>
              </a:rPr>
              <a:t>1.1 Main components of torch.distributed</a:t>
            </a:r>
            <a:endParaRPr sz="3010">
              <a:solidFill>
                <a:srgbClr val="7F00FF"/>
              </a:solidFill>
            </a:endParaRPr>
          </a:p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311700" y="1127675"/>
            <a:ext cx="215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500">
                <a:solidFill>
                  <a:schemeClr val="lt1"/>
                </a:solidFill>
                <a:highlight>
                  <a:srgbClr val="EC118F"/>
                </a:highlight>
                <a:latin typeface="Open Sans"/>
                <a:ea typeface="Open Sans"/>
                <a:cs typeface="Open Sans"/>
                <a:sym typeface="Open Sans"/>
              </a:rPr>
              <a:t>DDP</a:t>
            </a:r>
            <a:endParaRPr b="1" sz="3500"/>
          </a:p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652250" y="1812000"/>
            <a:ext cx="80406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Aligned for 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single-pro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gram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 multiple-data training</a:t>
            </a:r>
            <a:r>
              <a:rPr lang="ko" sz="1700"/>
              <a:t> paradigm. 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/>
              <a:t>Specifically: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/>
              <a:t>Take care of</a:t>
            </a:r>
            <a:r>
              <a:rPr lang="ko" sz="1700"/>
              <a:t> </a:t>
            </a: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gradient communication</a:t>
            </a:r>
            <a:r>
              <a:rPr lang="ko" sz="1700"/>
              <a:t> to keep model replicas synchronized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>
                <a:solidFill>
                  <a:schemeClr val="lt1"/>
                </a:solidFill>
                <a:highlight>
                  <a:srgbClr val="EC118F"/>
                </a:highlight>
              </a:rPr>
              <a:t>Overlap</a:t>
            </a:r>
            <a:r>
              <a:rPr lang="ko" sz="1700"/>
              <a:t> communication with the gradient computations to speed up training.</a:t>
            </a:r>
            <a:endParaRPr sz="17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/>
              <a:t>Acknowledgement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995" name="Google Shape;995;p102"/>
          <p:cNvSpPr txBox="1"/>
          <p:nvPr>
            <p:ph idx="1" type="body"/>
          </p:nvPr>
        </p:nvSpPr>
        <p:spPr>
          <a:xfrm>
            <a:off x="311700" y="1403450"/>
            <a:ext cx="85854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All-Reduce Implementation approaches [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https://algopoolja.tistory.com/95</a:t>
            </a:r>
            <a:r>
              <a:rPr lang="ko"/>
              <a:t>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Automatic Cross-Replica Sharding of Weight Update in Data-Parallel Training [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https://arxiv.org/pdf/2004.13336.pdf</a:t>
            </a:r>
            <a:r>
              <a:rPr lang="ko"/>
              <a:t>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Fully Sharded Data Parallel: faster AI training with fewer GPUs [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https://engineering.fb.com/2021/07/15/open-source/fsdp/</a:t>
            </a:r>
            <a:r>
              <a:rPr lang="ko"/>
              <a:t>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Paradigms of Parallelism [</a:t>
            </a:r>
            <a:r>
              <a:rPr lang="ko" u="sng">
                <a:solidFill>
                  <a:schemeClr val="hlink"/>
                </a:solidFill>
                <a:hlinkClick r:id="rId6"/>
              </a:rPr>
              <a:t>https://colossalai.org/docs/concepts/paradigms_of_parallelism/</a:t>
            </a:r>
            <a:r>
              <a:rPr lang="ko"/>
              <a:t>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GPipe: Easy Scaling with Micro-Batch Pipeline Parallelism [</a:t>
            </a:r>
            <a:r>
              <a:rPr lang="ko" u="sng">
                <a:solidFill>
                  <a:schemeClr val="hlink"/>
                </a:solidFill>
                <a:hlinkClick r:id="rId7"/>
              </a:rPr>
              <a:t>https://arxiv.org/pdf/1811.06965.pdf</a:t>
            </a:r>
            <a:r>
              <a:rPr lang="ko"/>
              <a:t>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Parallelism in Distributed Deep Learning [</a:t>
            </a:r>
            <a:r>
              <a:rPr lang="ko" u="sng">
                <a:solidFill>
                  <a:schemeClr val="hlink"/>
                </a:solidFill>
                <a:hlinkClick r:id="rId8"/>
              </a:rPr>
              <a:t>https://insujang.github.io/2022-06-11/parallelism-in-distributed-deep-learning/</a:t>
            </a:r>
            <a:r>
              <a:rPr lang="ko"/>
              <a:t>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Zero Offloading brief explanation [</a:t>
            </a:r>
            <a:r>
              <a:rPr lang="ko" u="sng">
                <a:solidFill>
                  <a:schemeClr val="hlink"/>
                </a:solidFill>
                <a:hlinkClick r:id="rId9"/>
              </a:rPr>
              <a:t>https://moon-walker.medium.com/large-model-%ED%95%99%EC%8A%B5%EC%9D%98-game-changer-ms%EC%9D%98-deepspeed-zero-1-2-3-%EA%B7%B8%EB%A6%AC%EA%B3%A0-zero-infinity-74c9640190de</a:t>
            </a:r>
            <a:r>
              <a:rPr lang="ko"/>
              <a:t>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ZeRO-Offload: Democratizing Billion-Scale Model Training [</a:t>
            </a:r>
            <a:r>
              <a:rPr lang="ko" u="sng">
                <a:solidFill>
                  <a:schemeClr val="hlink"/>
                </a:solidFill>
                <a:hlinkClick r:id="rId10"/>
              </a:rPr>
              <a:t>https://arxiv.org/df/2101.06840.pdf</a:t>
            </a:r>
            <a:r>
              <a:rPr lang="ko"/>
              <a:t>]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ko"/>
              <a:t>PyTorch Data Parallel Best Practices on Google Cloud [</a:t>
            </a:r>
            <a:r>
              <a:rPr lang="ko" u="sng">
                <a:solidFill>
                  <a:schemeClr val="hlink"/>
                </a:solidFill>
                <a:hlinkClick r:id="rId11"/>
              </a:rPr>
              <a:t>https://medium.com/pytorch/pytorch-data-parallel-best-practices-on-google-cloud-6c8da2be180d</a:t>
            </a:r>
            <a:r>
              <a:rPr lang="ko"/>
              <a:t>] </a:t>
            </a:r>
            <a:endParaRPr/>
          </a:p>
        </p:txBody>
      </p:sp>
      <p:sp>
        <p:nvSpPr>
          <p:cNvPr id="996" name="Google Shape;99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